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94" r:id="rId2"/>
    <p:sldId id="295" r:id="rId3"/>
    <p:sldId id="363" r:id="rId4"/>
    <p:sldId id="296" r:id="rId5"/>
    <p:sldId id="364" r:id="rId6"/>
    <p:sldId id="369" r:id="rId7"/>
    <p:sldId id="365" r:id="rId8"/>
    <p:sldId id="370" r:id="rId9"/>
    <p:sldId id="373" r:id="rId10"/>
    <p:sldId id="372" r:id="rId11"/>
    <p:sldId id="371" r:id="rId12"/>
    <p:sldId id="366" r:id="rId13"/>
    <p:sldId id="368" r:id="rId14"/>
    <p:sldId id="367" r:id="rId15"/>
    <p:sldId id="293" r:id="rId16"/>
    <p:sldId id="374" r:id="rId17"/>
    <p:sldId id="375" r:id="rId18"/>
    <p:sldId id="376" r:id="rId19"/>
    <p:sldId id="377" r:id="rId20"/>
    <p:sldId id="378" r:id="rId21"/>
    <p:sldId id="379" r:id="rId22"/>
    <p:sldId id="380" r:id="rId23"/>
    <p:sldId id="287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  <p:sldId id="362" r:id="rId43"/>
    <p:sldId id="276" r:id="rId44"/>
    <p:sldId id="277" r:id="rId45"/>
    <p:sldId id="278" r:id="rId46"/>
    <p:sldId id="279" r:id="rId47"/>
    <p:sldId id="280" r:id="rId48"/>
    <p:sldId id="281" r:id="rId49"/>
    <p:sldId id="282" r:id="rId50"/>
    <p:sldId id="283" r:id="rId51"/>
    <p:sldId id="284" r:id="rId52"/>
    <p:sldId id="285" r:id="rId53"/>
    <p:sldId id="286" r:id="rId54"/>
    <p:sldId id="357" r:id="rId55"/>
    <p:sldId id="381" r:id="rId56"/>
    <p:sldId id="382" r:id="rId57"/>
    <p:sldId id="383" r:id="rId58"/>
    <p:sldId id="384" r:id="rId59"/>
    <p:sldId id="385" r:id="rId60"/>
    <p:sldId id="386" r:id="rId61"/>
    <p:sldId id="387" r:id="rId62"/>
    <p:sldId id="388" r:id="rId63"/>
    <p:sldId id="317" r:id="rId64"/>
    <p:sldId id="303" r:id="rId65"/>
    <p:sldId id="304" r:id="rId66"/>
    <p:sldId id="314" r:id="rId67"/>
    <p:sldId id="315" r:id="rId68"/>
    <p:sldId id="316" r:id="rId69"/>
    <p:sldId id="361" r:id="rId70"/>
    <p:sldId id="359" r:id="rId7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37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49EE5-EAA5-40FE-BFC0-54C456BB245B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7FC26-A880-4A31-B402-7EFF83C123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230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8890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60647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1737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855449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008020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157989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686832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4413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597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3883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49421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19234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437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77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51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1679511" y="429938"/>
            <a:ext cx="7335172" cy="263902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871532" y="2918016"/>
            <a:ext cx="192021" cy="432049"/>
            <a:chOff x="4815008" y="1484784"/>
            <a:chExt cx="216024" cy="648072"/>
          </a:xfrm>
        </p:grpSpPr>
        <p:sp>
          <p:nvSpPr>
            <p:cNvPr id="8" name="직사각형 7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aseline="0">
                <a:solidFill>
                  <a:srgbClr val="6521AF"/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852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2020-02-02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6192012" y="2780928"/>
            <a:ext cx="5856651" cy="214531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6420011" y="1739868"/>
            <a:ext cx="238668" cy="537004"/>
            <a:chOff x="4815008" y="1484784"/>
            <a:chExt cx="216024" cy="648072"/>
          </a:xfrm>
        </p:grpSpPr>
        <p:sp>
          <p:nvSpPr>
            <p:cNvPr id="10" name="직사각형 9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7584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962423" y="116632"/>
            <a:ext cx="964607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31371" y="1176869"/>
            <a:ext cx="11346142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3191A7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1424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743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59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082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38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291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438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50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3827-DB60-4C67-8934-FAAD3AF6B10E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32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73827-DB60-4C67-8934-FAAD3AF6B10E}" type="datetimeFigureOut">
              <a:rPr lang="ko-KR" altLang="en-US" smtClean="0"/>
              <a:t>2020-02-02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46F38-1E07-4953-BCD9-F5D3E9EC2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37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4.png"/><Relationship Id="rId7" Type="http://schemas.openxmlformats.org/officeDocument/2006/relationships/image" Target="../media/image3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5.png"/><Relationship Id="rId7" Type="http://schemas.openxmlformats.org/officeDocument/2006/relationships/image" Target="../media/image6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5.png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5.png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en-US" altLang="ko-KR" b="1" dirty="0" smtClean="0"/>
              <a:t>e – Zone</a:t>
            </a:r>
            <a:br>
              <a:rPr lang="en-US" altLang="ko-KR" b="1" dirty="0" smtClean="0"/>
            </a:b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66691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형준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1578506"/>
            <a:ext cx="11878574" cy="4395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212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현태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67" y="2080683"/>
            <a:ext cx="11723298" cy="3105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978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en-US" altLang="ko-KR" b="1" dirty="0" smtClean="0"/>
              <a:t>DB </a:t>
            </a:r>
            <a:r>
              <a:rPr lang="ko-KR" altLang="en-US" b="1" dirty="0" smtClean="0"/>
              <a:t>설계 초안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33131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DB </a:t>
            </a:r>
            <a:r>
              <a:rPr lang="ko-KR" altLang="en-US" dirty="0"/>
              <a:t>설계 초안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49" y="1035369"/>
            <a:ext cx="8371417" cy="5635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752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411133" y="2852936"/>
            <a:ext cx="6016507" cy="2145310"/>
          </a:xfrm>
        </p:spPr>
        <p:txBody>
          <a:bodyPr/>
          <a:lstStyle/>
          <a:p>
            <a:r>
              <a:rPr lang="ko-KR" altLang="en-US" b="1" smtClean="0"/>
              <a:t>화면 설계 및 구현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4419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권기범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69411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556812575"/>
              </p:ext>
            </p:extLst>
          </p:nvPr>
        </p:nvGraphicFramePr>
        <p:xfrm>
          <a:off x="1203274" y="19612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HEADER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203274" y="1187317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0"/>
          <a:ext cx="2869750" cy="466897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408674" y="1374973"/>
            <a:ext cx="6251490" cy="221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737" y="1496864"/>
            <a:ext cx="6115365" cy="1967739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531646" y="1369764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66868"/>
              </p:ext>
            </p:extLst>
          </p:nvPr>
        </p:nvGraphicFramePr>
        <p:xfrm>
          <a:off x="8057120" y="308125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083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820718025"/>
              </p:ext>
            </p:extLst>
          </p:nvPr>
        </p:nvGraphicFramePr>
        <p:xfrm>
          <a:off x="255923" y="14670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HEADER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379775"/>
              </p:ext>
            </p:extLst>
          </p:nvPr>
        </p:nvGraphicFramePr>
        <p:xfrm>
          <a:off x="6796731" y="146700"/>
          <a:ext cx="2788860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88860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kb_user_w_mainHeader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4" y="1125784"/>
            <a:ext cx="9086335" cy="19634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65" y="3428174"/>
            <a:ext cx="7324725" cy="284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20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0"/>
          <a:ext cx="2869750" cy="5657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502174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121" y="3464302"/>
            <a:ext cx="6466381" cy="1512598"/>
          </a:xfrm>
          <a:prstGeom prst="rect">
            <a:avLst/>
          </a:prstGeom>
        </p:spPr>
      </p:pic>
      <p:sp>
        <p:nvSpPr>
          <p:cNvPr id="174" name="Google Shape;174;g7c553259d1_0_81"/>
          <p:cNvSpPr/>
          <p:nvPr/>
        </p:nvSpPr>
        <p:spPr>
          <a:xfrm>
            <a:off x="1476408" y="379422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568" y="5121873"/>
            <a:ext cx="6466381" cy="1293624"/>
          </a:xfrm>
          <a:prstGeom prst="rect">
            <a:avLst/>
          </a:prstGeom>
        </p:spPr>
      </p:pic>
      <p:sp>
        <p:nvSpPr>
          <p:cNvPr id="196" name="Google Shape;196;g7c553259d1_0_81"/>
          <p:cNvSpPr/>
          <p:nvPr/>
        </p:nvSpPr>
        <p:spPr>
          <a:xfrm>
            <a:off x="1527622" y="531248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527622" y="1700808"/>
            <a:ext cx="6008538" cy="1584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캐러셀 배너</a:t>
            </a:r>
          </a:p>
        </p:txBody>
      </p:sp>
      <p:sp>
        <p:nvSpPr>
          <p:cNvPr id="207" name="Google Shape;207;g7c553259d1_0_81"/>
          <p:cNvSpPr/>
          <p:nvPr/>
        </p:nvSpPr>
        <p:spPr>
          <a:xfrm>
            <a:off x="1661645" y="180119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8" name="Google Shape;165;g7c553259d1_0_81"/>
          <p:cNvGraphicFramePr/>
          <p:nvPr>
            <p:extLst/>
          </p:nvPr>
        </p:nvGraphicFramePr>
        <p:xfrm>
          <a:off x="1507555" y="333028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-  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컨텐츠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8145248" y="445026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827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3"/>
          <a:ext cx="2869750" cy="5504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 헤더 페이지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로고와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검색창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알림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모달창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메뉴바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구현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메인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Footer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페이지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회사 정보를 나타냄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세미나존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마다의 특징을 설명해주는 페이지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추천 세미나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수가 가장 많은 순서대로</a:t>
                      </a:r>
                      <a:endParaRPr lang="en-US" altLang="ko-KR" sz="150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None/>
                      </a:pP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세미나가 노출이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배너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인기 많은 세미나 홍보 이미지를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배너로 노출 시킴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1767133" y="1557612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502174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998" y="2089667"/>
            <a:ext cx="6246845" cy="1587572"/>
          </a:xfrm>
          <a:prstGeom prst="rect">
            <a:avLst/>
          </a:prstGeom>
        </p:spPr>
      </p:pic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메인페이지</a:t>
                      </a:r>
                      <a:r>
                        <a:rPr lang="ko-KR" alt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-  FOOTER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041622" y="356415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kb_user_w_main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260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753931" y="1367455"/>
            <a:ext cx="8786723" cy="4841392"/>
          </a:xfrm>
        </p:spPr>
        <p:txBody>
          <a:bodyPr>
            <a:noAutofit/>
          </a:bodyPr>
          <a:lstStyle/>
          <a:p>
            <a:pPr>
              <a:buAutoNum type="arabicPeriod"/>
            </a:pP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주제 </a:t>
            </a:r>
            <a:r>
              <a:rPr lang="ko-KR" altLang="en-US" sz="3200" dirty="0"/>
              <a:t>선정 이유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유저 </a:t>
            </a:r>
            <a:r>
              <a:rPr lang="ko-KR" altLang="en-US" sz="3200" dirty="0" err="1"/>
              <a:t>플로우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요구사항 정의</a:t>
            </a:r>
            <a:endParaRPr lang="en-US" altLang="ko-KR" sz="3200" dirty="0"/>
          </a:p>
          <a:p>
            <a:pPr>
              <a:buAutoNum type="arabicPeriod"/>
            </a:pPr>
            <a:r>
              <a:rPr lang="ko-KR" altLang="en-US" sz="3200" dirty="0" smtClean="0"/>
              <a:t> </a:t>
            </a:r>
            <a:r>
              <a:rPr lang="en-US" altLang="ko-KR" sz="3200" dirty="0" smtClean="0"/>
              <a:t>DB </a:t>
            </a:r>
            <a:r>
              <a:rPr lang="ko-KR" altLang="en-US" sz="3200" dirty="0" smtClean="0"/>
              <a:t>설계 초안</a:t>
            </a:r>
            <a:endParaRPr lang="en-US" altLang="ko-KR" sz="3200" dirty="0" smtClean="0"/>
          </a:p>
          <a:p>
            <a:pPr>
              <a:buAutoNum type="arabicPeriod"/>
            </a:pPr>
            <a:r>
              <a:rPr lang="ko-KR" altLang="en-US" sz="3200" dirty="0" smtClean="0"/>
              <a:t> 화면설계 및 구현</a:t>
            </a:r>
            <a:endParaRPr lang="ko-KR" altLang="en-US" sz="3200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25506" y="116634"/>
            <a:ext cx="7837090" cy="796925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16241" y="5877272"/>
            <a:ext cx="193918" cy="537004"/>
            <a:chOff x="4815008" y="1484784"/>
            <a:chExt cx="2160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4815008" y="1484784"/>
              <a:ext cx="216024" cy="216024"/>
            </a:xfrm>
            <a:prstGeom prst="rect">
              <a:avLst/>
            </a:prstGeom>
            <a:solidFill>
              <a:srgbClr val="48C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815008" y="1700808"/>
              <a:ext cx="216024" cy="216024"/>
            </a:xfrm>
            <a:prstGeom prst="rect">
              <a:avLst/>
            </a:prstGeom>
            <a:solidFill>
              <a:srgbClr val="194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815008" y="1916832"/>
              <a:ext cx="216024" cy="216024"/>
            </a:xfrm>
            <a:prstGeom prst="rect">
              <a:avLst/>
            </a:prstGeom>
            <a:solidFill>
              <a:srgbClr val="472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21A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69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271339" y="1271965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세미나존의 정보를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753" y="1472067"/>
            <a:ext cx="6106121" cy="4867275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606549" y="1668121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smtClean="0">
                          <a:solidFill>
                            <a:schemeClr val="dk1"/>
                          </a:solidFill>
                        </a:rPr>
                        <a:t>세미나존 정보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213589" y="356415"/>
          <a:ext cx="2666077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607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kb_user_w_semiZoneIntro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355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3"/>
          <a:ext cx="2869750" cy="27113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후기 화면 목록을 보여지게 함</a:t>
                      </a:r>
                      <a:endParaRPr lang="en-US" altLang="ko-KR" sz="1500" b="0" u="none" strike="noStrike" cap="none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smtClean="0">
                          <a:solidFill>
                            <a:schemeClr val="dk1"/>
                          </a:solidFill>
                        </a:rPr>
                        <a:t>Select</a:t>
                      </a:r>
                      <a:r>
                        <a:rPr lang="ko-KR" altLang="en-US" sz="1500" b="0" u="none" strike="noStrike" cap="none" baseline="0" smtClean="0">
                          <a:solidFill>
                            <a:schemeClr val="dk1"/>
                          </a:solidFill>
                        </a:rPr>
                        <a:t>박스에는 해당 세미나존 이름들이 있고 그걸 선택하게 되면 그 해당 세미나존 이름 후기 글만 보이게 함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109" y="2155160"/>
            <a:ext cx="5595342" cy="3619500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963881" y="2442789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세미나존 후기 목록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213589" y="356415"/>
          <a:ext cx="2572943" cy="624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72943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</a:t>
                      </a:r>
                      <a:endParaRPr lang="en-US" altLang="ko-KR" sz="14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368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534420" y="5718862"/>
            <a:ext cx="2789963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1337677" y="1289960"/>
            <a:ext cx="6526163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057120" y="1289960"/>
          <a:ext cx="2869750" cy="2220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111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86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smtClean="0">
                          <a:solidFill>
                            <a:schemeClr val="dk1"/>
                          </a:solidFill>
                        </a:rPr>
                        <a:t>해당 타이틀 내용을 보임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74304" marR="74304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g7c553259d1_0_81"/>
          <p:cNvSpPr/>
          <p:nvPr/>
        </p:nvSpPr>
        <p:spPr>
          <a:xfrm>
            <a:off x="6828821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81108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458914" y="789578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354626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732432" y="783913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277" y="2034748"/>
            <a:ext cx="6090853" cy="3708829"/>
          </a:xfrm>
          <a:prstGeom prst="rect">
            <a:avLst/>
          </a:prstGeom>
        </p:spPr>
      </p:pic>
      <p:sp>
        <p:nvSpPr>
          <p:cNvPr id="173" name="Google Shape;173;g7c553259d1_0_81"/>
          <p:cNvSpPr/>
          <p:nvPr/>
        </p:nvSpPr>
        <p:spPr>
          <a:xfrm>
            <a:off x="1902893" y="2647727"/>
            <a:ext cx="245944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Google Shape;165;g7c553259d1_0_81"/>
          <p:cNvGraphicFramePr/>
          <p:nvPr>
            <p:extLst/>
          </p:nvPr>
        </p:nvGraphicFramePr>
        <p:xfrm>
          <a:off x="1275710" y="244417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smtClean="0">
                          <a:solidFill>
                            <a:schemeClr val="dk1"/>
                          </a:solidFill>
                        </a:rPr>
                        <a:t>세미나존 후기 목록</a:t>
                      </a: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376574" y="244417"/>
          <a:ext cx="2545426" cy="5943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542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cap="none" dirty="0" err="1" smtClean="0">
                          <a:solidFill>
                            <a:schemeClr val="dk1"/>
                          </a:solidFill>
                        </a:rPr>
                        <a:t>kb_user_w_semiZoneCommReg</a:t>
                      </a:r>
                      <a:endParaRPr lang="en-US" altLang="ko-KR" sz="12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295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유서희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02055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직사각형 39"/>
          <p:cNvSpPr/>
          <p:nvPr/>
        </p:nvSpPr>
        <p:spPr>
          <a:xfrm>
            <a:off x="470751" y="2073818"/>
            <a:ext cx="3681119" cy="328776"/>
          </a:xfrm>
          <a:prstGeom prst="rect">
            <a:avLst/>
          </a:prstGeom>
          <a:noFill/>
          <a:ln w="12700">
            <a:noFill/>
            <a:miter/>
          </a:ln>
        </p:spPr>
        <p:txBody>
          <a:bodyPr lIns="45719" rIns="45719" anchor="ctr"/>
          <a:lstStyle/>
          <a:p>
            <a:pPr fontAlgn="t"/>
            <a:r>
              <a:rPr lang="ko-KR" altLang="en-US" b="1" dirty="0"/>
              <a:t>양천</a:t>
            </a:r>
            <a:r>
              <a:rPr lang="en-US" altLang="ko-KR" b="1" dirty="0"/>
              <a:t>.</a:t>
            </a:r>
            <a:r>
              <a:rPr lang="ko-KR" altLang="en-US" b="1" dirty="0"/>
              <a:t>강서 모임공간 그림민화랑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17201" y="2425531"/>
            <a:ext cx="3788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dk1"/>
                </a:solidFill>
              </a:rPr>
              <a:t>우리끼리만의 고즈넉한 공간을 찾는다면 이곳입니다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3027776"/>
            <a:ext cx="4618508" cy="2416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5649051"/>
            <a:ext cx="718504" cy="4386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10" y="6130741"/>
            <a:ext cx="3305028" cy="41894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826630"/>
            <a:ext cx="2422974" cy="257393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63086" y="5567198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 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7214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15137" y="243534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표 13"/>
          <p:cNvGraphicFramePr/>
          <p:nvPr>
            <p:extLst/>
          </p:nvPr>
        </p:nvGraphicFramePr>
        <p:xfrm>
          <a:off x="8509686" y="1264252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컨텐츠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endParaRPr lang="en-US" altLang="ko-KR" sz="10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b="0" dirty="0" smtClean="0"/>
                        <a:t>-</a:t>
                      </a:r>
                      <a:r>
                        <a:rPr lang="ko-KR" altLang="en-US" sz="1200" b="0" baseline="0" dirty="0" smtClean="0"/>
                        <a:t> 세미나를 소개하는 페이지</a:t>
                      </a:r>
                      <a:endParaRPr lang="en-US" altLang="ko-KR" sz="1200" b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세미나 정보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주최자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시간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카테고리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최대인원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장소 표시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10" y="2675182"/>
            <a:ext cx="718504" cy="259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0789" y="2762031"/>
            <a:ext cx="486032" cy="6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블루문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4249" y="5651421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smtClean="0">
                <a:solidFill>
                  <a:schemeClr val="tx1"/>
                </a:solidFill>
              </a:rPr>
              <a:t>세미나 소개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914" y="2677198"/>
            <a:ext cx="718504" cy="25988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377531" y="2765140"/>
            <a:ext cx="486032" cy="8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친목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92201" y="2821102"/>
            <a:ext cx="904968" cy="27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900" b="1" dirty="0" smtClean="0">
                <a:solidFill>
                  <a:schemeClr val="tx1"/>
                </a:solidFill>
              </a:rPr>
              <a:t>세미나 정보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5582691" y="3258843"/>
          <a:ext cx="2111450" cy="2079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8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995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15855">
                <a:tc>
                  <a:txBody>
                    <a:bodyPr/>
                    <a:lstStyle/>
                    <a:p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13:00:00(2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예술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최대인원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158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장소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-Zone &lt;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블루문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세미나존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510" y="2753794"/>
            <a:ext cx="666843" cy="304843"/>
          </a:xfrm>
          <a:prstGeom prst="rect">
            <a:avLst/>
          </a:prstGeom>
        </p:spPr>
      </p:pic>
      <p:graphicFrame>
        <p:nvGraphicFramePr>
          <p:cNvPr id="31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- 1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19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64252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인원 선택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+,</a:t>
                      </a:r>
                      <a:r>
                        <a:rPr lang="en-US" sz="1200" baseline="0" dirty="0" smtClean="0"/>
                        <a:t> - </a:t>
                      </a:r>
                      <a:r>
                        <a:rPr lang="ko-KR" altLang="en-US" sz="1200" baseline="0" dirty="0" smtClean="0"/>
                        <a:t>버튼을 눌러 인원을 선택하면 결제 금액 자동 조절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40334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03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0" y="2096949"/>
            <a:ext cx="4676940" cy="17471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10" y="4236273"/>
            <a:ext cx="4799594" cy="17534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067" y="1953186"/>
            <a:ext cx="2278567" cy="456664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18980" y="191311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5621566" y="2372498"/>
          <a:ext cx="2204380" cy="2215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3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159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630524" y="1985738"/>
            <a:ext cx="754520" cy="255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인원선택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524" y="5315995"/>
            <a:ext cx="2195422" cy="4763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191" y="2561968"/>
            <a:ext cx="2171755" cy="4682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296" y="3105883"/>
            <a:ext cx="2082920" cy="5382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3653" y="3946163"/>
            <a:ext cx="2111563" cy="1605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1671" y="4664132"/>
            <a:ext cx="2404169" cy="18827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679383" y="4146538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결제 금액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805470" y="4152184"/>
            <a:ext cx="959746" cy="35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 smtClean="0">
                <a:solidFill>
                  <a:schemeClr val="tx1"/>
                </a:solidFill>
              </a:rPr>
              <a:t>50000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원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39129" y="4745698"/>
            <a:ext cx="1458268" cy="105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*1</a:t>
            </a:r>
            <a:r>
              <a:rPr lang="ko-KR" altLang="en-US" sz="800" dirty="0" smtClean="0">
                <a:solidFill>
                  <a:srgbClr val="FF0000"/>
                </a:solidFill>
              </a:rPr>
              <a:t>인 금액 </a:t>
            </a:r>
            <a:r>
              <a:rPr lang="en-US" altLang="ko-KR" sz="800" dirty="0" smtClean="0">
                <a:solidFill>
                  <a:srgbClr val="FF0000"/>
                </a:solidFill>
              </a:rPr>
              <a:t>: 50,000 </a:t>
            </a:r>
            <a:r>
              <a:rPr lang="ko-KR" altLang="en-US" sz="800" dirty="0">
                <a:solidFill>
                  <a:srgbClr val="FF0000"/>
                </a:solidFill>
              </a:rPr>
              <a:t>원</a:t>
            </a:r>
          </a:p>
        </p:txBody>
      </p:sp>
      <p:graphicFrame>
        <p:nvGraphicFramePr>
          <p:cNvPr id="26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- 2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801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61141"/>
            <a:ext cx="4044781" cy="3764498"/>
            <a:chOff x="387176" y="2261141"/>
            <a:chExt cx="4044781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61141"/>
              <a:ext cx="106268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/>
          </p:nvPr>
        </p:nvGraphicFramePr>
        <p:xfrm>
          <a:off x="8509686" y="1264252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lang="en-US" altLang="ko-KR" sz="1200" baseline="0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6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– 3-1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43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7176" y="2244665"/>
            <a:ext cx="4044781" cy="3780974"/>
            <a:chOff x="387176" y="2244665"/>
            <a:chExt cx="4044781" cy="3780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87176" y="2244665"/>
              <a:ext cx="1054446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세미나 문의</a:t>
              </a:r>
              <a:r>
                <a:rPr lang="en-US" altLang="ko-KR" sz="800" b="1" dirty="0" smtClean="0">
                  <a:solidFill>
                    <a:srgbClr val="704DE4"/>
                  </a:solidFill>
                </a:rPr>
                <a:t>5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질문작성하기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24" name="직사각형 23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graphicFrame>
        <p:nvGraphicFramePr>
          <p:cNvPr id="27" name="표 13"/>
          <p:cNvGraphicFramePr/>
          <p:nvPr>
            <p:extLst/>
          </p:nvPr>
        </p:nvGraphicFramePr>
        <p:xfrm>
          <a:off x="8509686" y="1264252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5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세미나에 대해 궁금한 것을 물어 볼 수 </a:t>
                      </a:r>
                      <a:r>
                        <a:rPr lang="ko-KR" altLang="en-US" sz="1200" baseline="0" dirty="0" err="1" smtClean="0"/>
                        <a:t>있</a:t>
                      </a:r>
                      <a:r>
                        <a:rPr lang="ko-KR" altLang="en-US" sz="1200" baseline="0" dirty="0" smtClean="0"/>
                        <a:t> 는 공간으로 주최자만 </a:t>
                      </a:r>
                      <a:r>
                        <a:rPr lang="ko-KR" altLang="en-US" sz="1200" baseline="0" dirty="0" err="1" smtClean="0"/>
                        <a:t>답글을</a:t>
                      </a:r>
                      <a:r>
                        <a:rPr lang="ko-KR" altLang="en-US" sz="1200" baseline="0" dirty="0" smtClean="0"/>
                        <a:t> 달 수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87176" y="1977281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128482" y="1290487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822" y="2945264"/>
            <a:ext cx="2539611" cy="2214492"/>
          </a:xfrm>
          <a:prstGeom prst="rect">
            <a:avLst/>
          </a:prstGeom>
        </p:spPr>
      </p:pic>
      <p:graphicFrame>
        <p:nvGraphicFramePr>
          <p:cNvPr id="26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– 3-2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695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Q&amp;A(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세미나 상세페이지의 </a:t>
                      </a:r>
                      <a:r>
                        <a:rPr lang="ko-KR" altLang="en-US" sz="1200" dirty="0" err="1" smtClean="0"/>
                        <a:t>더보기를</a:t>
                      </a:r>
                      <a:r>
                        <a:rPr lang="ko-KR" altLang="en-US" sz="1200" dirty="0" smtClean="0"/>
                        <a:t> 클릭하면 페이지가 이동하여 더 많은 </a:t>
                      </a:r>
                      <a:r>
                        <a:rPr lang="en-US" altLang="ko-KR" sz="1200" dirty="0" smtClean="0"/>
                        <a:t>Q&amp;A</a:t>
                      </a:r>
                      <a:r>
                        <a:rPr lang="ko-KR" altLang="en-US" sz="1200" dirty="0" smtClean="0"/>
                        <a:t>를 </a:t>
                      </a:r>
                      <a:r>
                        <a:rPr lang="ko-KR" altLang="en-US" sz="1200" dirty="0" err="1" smtClean="0"/>
                        <a:t>볼수</a:t>
                      </a:r>
                      <a:r>
                        <a:rPr lang="ko-KR" altLang="en-US" sz="1200" dirty="0" smtClean="0"/>
                        <a:t> 있음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세미나 문의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817552" y="1953186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– 3-3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280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2017" y="2261141"/>
            <a:ext cx="3969940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137" y="2149680"/>
            <a:ext cx="2437971" cy="3216321"/>
          </a:xfrm>
          <a:prstGeom prst="rect">
            <a:avLst/>
          </a:prstGeom>
        </p:spPr>
      </p:pic>
      <p:graphicFrame>
        <p:nvGraphicFramePr>
          <p:cNvPr id="25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– 4-1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84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b="1" dirty="0" smtClean="0"/>
              <a:t>주제 선정 이</a:t>
            </a:r>
            <a:r>
              <a:rPr lang="ko-KR" altLang="en-US" b="1" dirty="0"/>
              <a:t>유</a:t>
            </a:r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03612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34" y="2126413"/>
            <a:ext cx="2422974" cy="25739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463086" y="4866981"/>
            <a:ext cx="2280652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바로예약하기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2017" y="2261141"/>
            <a:ext cx="3969940" cy="3764498"/>
            <a:chOff x="462017" y="2261141"/>
            <a:chExt cx="3969940" cy="37644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32" y="2949706"/>
              <a:ext cx="3945925" cy="30759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62017" y="2261141"/>
              <a:ext cx="832273" cy="4860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이용후기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4DE4"/>
                  </a:solidFill>
                </a:rPr>
                <a:t>2</a:t>
              </a:r>
              <a:r>
                <a:rPr lang="ko-KR" altLang="en-US" sz="800" b="1" dirty="0" smtClean="0">
                  <a:solidFill>
                    <a:srgbClr val="704DE4"/>
                  </a:solidFill>
                </a:rPr>
                <a:t>개</a:t>
              </a:r>
              <a:endParaRPr lang="ko-KR" altLang="en-US" sz="800" b="1" dirty="0">
                <a:solidFill>
                  <a:srgbClr val="704DE4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568633" y="2403408"/>
              <a:ext cx="863324" cy="201500"/>
            </a:xfrm>
            <a:prstGeom prst="roundRect">
              <a:avLst>
                <a:gd name="adj" fmla="val 50000"/>
              </a:avLst>
            </a:prstGeom>
            <a:solidFill>
              <a:srgbClr val="704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후기작성하기</a:t>
              </a:r>
              <a:endParaRPr lang="ko-KR" altLang="en-US" sz="700" b="1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584884" y="2616413"/>
              <a:ext cx="197708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502508" y="6145428"/>
            <a:ext cx="3945925" cy="321635"/>
            <a:chOff x="555949" y="6120712"/>
            <a:chExt cx="3945925" cy="222421"/>
          </a:xfrm>
        </p:grpSpPr>
        <p:sp>
          <p:nvSpPr>
            <p:cNvPr id="8" name="직사각형 7"/>
            <p:cNvSpPr/>
            <p:nvPr/>
          </p:nvSpPr>
          <p:spPr>
            <a:xfrm>
              <a:off x="555949" y="6120712"/>
              <a:ext cx="3945925" cy="222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>
                  <a:solidFill>
                    <a:schemeClr val="tx1"/>
                  </a:solidFill>
                </a:rPr>
                <a:t>더보기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52" y="6158619"/>
              <a:ext cx="136047" cy="13013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134" y="2117838"/>
            <a:ext cx="2437971" cy="3216321"/>
          </a:xfrm>
          <a:prstGeom prst="rect">
            <a:avLst/>
          </a:prstGeom>
        </p:spPr>
      </p:pic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131601" y="1297459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0142" y="2966439"/>
            <a:ext cx="2539611" cy="2214492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2064058" y="3028152"/>
            <a:ext cx="865436" cy="176367"/>
          </a:xfrm>
          <a:prstGeom prst="rect">
            <a:avLst/>
          </a:prstGeom>
          <a:solidFill>
            <a:srgbClr val="704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후기 작성하기</a:t>
            </a:r>
            <a:endParaRPr lang="ko-KR" altLang="en-US" sz="7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1040" y="4339717"/>
            <a:ext cx="1255744" cy="13856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4524" y="4297282"/>
            <a:ext cx="352474" cy="181000"/>
          </a:xfrm>
          <a:prstGeom prst="rect">
            <a:avLst/>
          </a:prstGeom>
        </p:spPr>
      </p:pic>
      <p:graphicFrame>
        <p:nvGraphicFramePr>
          <p:cNvPr id="29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– 4-2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423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직사각형 25"/>
          <p:cNvSpPr/>
          <p:nvPr/>
        </p:nvSpPr>
        <p:spPr>
          <a:xfrm>
            <a:off x="3579237" y="1690573"/>
            <a:ext cx="1153300" cy="67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이용후기</a:t>
            </a:r>
            <a:endParaRPr lang="ko-KR" altLang="en-US" sz="1200" b="1" dirty="0">
              <a:solidFill>
                <a:srgbClr val="704DE4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753" y="6223761"/>
            <a:ext cx="1333974" cy="34479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358620" y="2211128"/>
            <a:ext cx="3737558" cy="4012633"/>
            <a:chOff x="2278870" y="2509570"/>
            <a:chExt cx="3737558" cy="401263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870" y="2509570"/>
              <a:ext cx="3737558" cy="288673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8620" y="5363621"/>
              <a:ext cx="3657808" cy="1158582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2287108" y="2211128"/>
            <a:ext cx="3737558" cy="401263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– 4-3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251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참여 인원 선택</a:t>
                      </a:r>
                      <a:endParaRPr lang="en-US" altLang="ko-KR" dirty="0" smtClean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242" y="1492338"/>
            <a:ext cx="2413687" cy="476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930" y="4293191"/>
            <a:ext cx="142895" cy="133369"/>
          </a:xfrm>
          <a:prstGeom prst="rect">
            <a:avLst/>
          </a:prstGeom>
        </p:spPr>
      </p:pic>
      <p:graphicFrame>
        <p:nvGraphicFramePr>
          <p:cNvPr id="15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- 1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991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소개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 </a:t>
                      </a:r>
                      <a:r>
                        <a:rPr lang="ko-KR" altLang="en-US" sz="1200" dirty="0" err="1" smtClean="0"/>
                        <a:t>콘텐츠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702" y="1479639"/>
            <a:ext cx="2633432" cy="49556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- 2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629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안내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정보</a:t>
                      </a:r>
                      <a:r>
                        <a:rPr lang="ko-KR" altLang="en-US" sz="1200" baseline="0" dirty="0" smtClean="0"/>
                        <a:t>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243" y="1392195"/>
            <a:ext cx="2648016" cy="511914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- 3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882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573" y="1479957"/>
            <a:ext cx="2455266" cy="4955059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- 4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6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en-US" sz="1500" dirty="0" smtClean="0"/>
                        <a:t>Q&amp;A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3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- 5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010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질문작성하기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- 6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255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이용후기 </a:t>
                      </a:r>
                      <a:r>
                        <a:rPr lang="ko-KR" altLang="en-US" sz="1500" baseline="0" dirty="0" smtClean="0"/>
                        <a:t>목록</a:t>
                      </a:r>
                      <a:endParaRPr lang="en-US" altLang="ko-KR" sz="1500" baseline="0" dirty="0" smtClean="0"/>
                    </a:p>
                    <a:p>
                      <a:pPr algn="l">
                        <a:defRPr sz="1500"/>
                      </a:pPr>
                      <a:r>
                        <a:rPr lang="en-US" sz="1500" baseline="0" dirty="0" smtClean="0"/>
                        <a:t>-</a:t>
                      </a:r>
                      <a:r>
                        <a:rPr lang="ko-KR" altLang="en-US" sz="1500" baseline="0" dirty="0" smtClean="0"/>
                        <a:t>기본 </a:t>
                      </a:r>
                      <a:r>
                        <a:rPr lang="en-US" altLang="ko-KR" sz="1500" baseline="0" dirty="0" smtClean="0"/>
                        <a:t>3</a:t>
                      </a:r>
                      <a:r>
                        <a:rPr lang="ko-KR" altLang="en-US" sz="1500" baseline="0" dirty="0" smtClean="0"/>
                        <a:t>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095" y="1519087"/>
            <a:ext cx="2531107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2882095" y="1874927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b="1" dirty="0" smtClean="0">
                <a:solidFill>
                  <a:schemeClr val="tx1"/>
                </a:solidFill>
              </a:rPr>
              <a:t>세미나문의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graphicFrame>
        <p:nvGraphicFramePr>
          <p:cNvPr id="10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- 7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73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후기작성하기 </a:t>
                      </a:r>
                      <a:r>
                        <a:rPr lang="ko-KR" altLang="en-US" dirty="0" err="1" smtClean="0"/>
                        <a:t>모달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26" y="1656029"/>
            <a:ext cx="2193734" cy="459259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- 8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242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주제 선정 이유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1. </a:t>
            </a:r>
            <a:r>
              <a:rPr lang="ko-KR" altLang="en-US" dirty="0"/>
              <a:t> </a:t>
            </a:r>
            <a:r>
              <a:rPr lang="ko-KR" altLang="en-US" dirty="0" smtClean="0"/>
              <a:t>지식 공유를 하기 위하여 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이전까지 해왔던 프로젝트에서 예약시스템이 없어서  이번 프로젝트에 예약시스템을 구현하고자 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963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이용후기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더보기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-Q&amp;A(</a:t>
                      </a:r>
                      <a:r>
                        <a:rPr lang="ko-KR" altLang="en-US" sz="1200" dirty="0" err="1" smtClean="0"/>
                        <a:t>더보기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와 동일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2849243" y="1577027"/>
            <a:ext cx="2795073" cy="4760920"/>
            <a:chOff x="2808054" y="1804087"/>
            <a:chExt cx="2795073" cy="476092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08055" y="1886464"/>
              <a:ext cx="2622079" cy="3623849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08054" y="5310953"/>
              <a:ext cx="2622079" cy="125405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3548" y="1804087"/>
              <a:ext cx="209579" cy="4760920"/>
            </a:xfrm>
            <a:prstGeom prst="rect">
              <a:avLst/>
            </a:prstGeom>
          </p:spPr>
        </p:pic>
      </p:grpSp>
      <p:graphicFrame>
        <p:nvGraphicFramePr>
          <p:cNvPr id="12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상세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- 9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7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sh_user_m_semiDetail</a:t>
                      </a:r>
                      <a:endParaRPr lang="en-US" altLang="ko-KR"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373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43" y="2435346"/>
            <a:ext cx="4333416" cy="35752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88322" y="2022804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3"/>
          <p:cNvGraphicFramePr/>
          <p:nvPr>
            <p:extLst/>
          </p:nvPr>
        </p:nvGraphicFramePr>
        <p:xfrm>
          <a:off x="8509686" y="1264252"/>
          <a:ext cx="3491813" cy="22121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baseline="0" dirty="0" smtClean="0"/>
                        <a:t>세미나에 대한 정보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8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 smtClean="0"/>
                        <a:t>결제 예정 금액</a:t>
                      </a:r>
                      <a:endParaRPr lang="en-US" altLang="ko-KR" sz="1500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최종 결제 금액 표시</a:t>
                      </a:r>
                    </a:p>
                    <a:p>
                      <a:pPr algn="l">
                        <a:defRPr sz="1500"/>
                      </a:pPr>
                      <a:endParaRPr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5219369" y="2062679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29946" y="2792627"/>
            <a:ext cx="2842054" cy="23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IT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최신 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공유 세미나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29946" y="3169805"/>
            <a:ext cx="3079552" cy="43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최신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8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800" dirty="0" smtClean="0">
                <a:solidFill>
                  <a:schemeClr val="tx1"/>
                </a:solidFill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r>
              <a:rPr lang="ko-KR" altLang="en-US" sz="8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휴대폰에 대해 토론하고 친목을 도모합니다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46" y="4434801"/>
            <a:ext cx="3885591" cy="106410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62739" y="4333353"/>
            <a:ext cx="3883823" cy="1614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최신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트렌드</a:t>
            </a:r>
            <a:r>
              <a:rPr lang="ko-KR" altLang="en-US" sz="700" dirty="0" smtClean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 smtClean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데스크톱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휴대폰에 대해 토론하고 친목을 도모합니다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r>
              <a:rPr lang="en-US" altLang="ko-KR" sz="700" dirty="0" smtClean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최신 </a:t>
            </a:r>
            <a:r>
              <a:rPr lang="ko-KR" altLang="en-US" sz="700" dirty="0" err="1">
                <a:solidFill>
                  <a:schemeClr val="tx1"/>
                </a:solidFill>
              </a:rPr>
              <a:t>트렌드</a:t>
            </a:r>
            <a:r>
              <a:rPr lang="ko-KR" altLang="en-US" sz="700" dirty="0">
                <a:solidFill>
                  <a:schemeClr val="tx1"/>
                </a:solidFill>
              </a:rPr>
              <a:t> 공유 세미나는 </a:t>
            </a:r>
            <a:r>
              <a:rPr lang="en-US" altLang="ko-KR" sz="700" dirty="0">
                <a:solidFill>
                  <a:schemeClr val="tx1"/>
                </a:solidFill>
              </a:rPr>
              <a:t>IT </a:t>
            </a:r>
            <a:r>
              <a:rPr lang="ko-KR" altLang="en-US" sz="700" dirty="0">
                <a:solidFill>
                  <a:schemeClr val="tx1"/>
                </a:solidFill>
              </a:rPr>
              <a:t>정보를 공유합니다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주로 노트북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데스크톱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휴대폰에 대해 토론하고 친목을 </a:t>
            </a:r>
            <a:r>
              <a:rPr lang="ko-KR" altLang="en-US" sz="700" dirty="0" smtClean="0">
                <a:solidFill>
                  <a:schemeClr val="tx1"/>
                </a:solidFill>
              </a:rPr>
              <a:t>도모합니다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64692" y="1952368"/>
            <a:ext cx="944345" cy="296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신청하기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0743" y="2415339"/>
            <a:ext cx="944345" cy="1897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신청 세미나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91217" y="2865728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날짜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91217" y="3232736"/>
            <a:ext cx="513217" cy="14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mtClean="0">
                <a:solidFill>
                  <a:schemeClr val="bg1">
                    <a:lumMod val="50000"/>
                  </a:schemeClr>
                </a:solidFill>
              </a:rPr>
              <a:t>시간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430134" y="3608533"/>
            <a:ext cx="574300" cy="121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</a:rPr>
              <a:t>신청인원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873" y="4436591"/>
            <a:ext cx="383016" cy="1418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811" y="4434801"/>
            <a:ext cx="501868" cy="1901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0089" y="4412255"/>
            <a:ext cx="276264" cy="19052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764692" y="203296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29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- 1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635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/>
          </p:nvPr>
        </p:nvGraphicFramePr>
        <p:xfrm>
          <a:off x="8509686" y="1264252"/>
          <a:ext cx="3491813" cy="1297716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7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 입력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신청자명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연락처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err="1" smtClean="0"/>
                        <a:t>이메일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요청사항의 예약자 정보를 </a:t>
                      </a:r>
                      <a:r>
                        <a:rPr lang="ko-KR" altLang="en-US" sz="1200" baseline="0" dirty="0" err="1" smtClean="0"/>
                        <a:t>입력받음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221398" y="1877198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348" y="2394451"/>
            <a:ext cx="2685601" cy="23825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42" y="2615954"/>
            <a:ext cx="228632" cy="1143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6825" y="4508664"/>
            <a:ext cx="228632" cy="114316"/>
          </a:xfrm>
          <a:prstGeom prst="rect">
            <a:avLst/>
          </a:prstGeom>
        </p:spPr>
      </p:pic>
      <p:graphicFrame>
        <p:nvGraphicFramePr>
          <p:cNvPr id="24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- 2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67" y="3460219"/>
            <a:ext cx="4552401" cy="315495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390171" y="1982621"/>
            <a:ext cx="4725027" cy="1495298"/>
            <a:chOff x="369347" y="1956570"/>
            <a:chExt cx="4824507" cy="149529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9275" y="1956570"/>
              <a:ext cx="4684579" cy="1318768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347" y="3015311"/>
              <a:ext cx="1912534" cy="4365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052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06" y="2090547"/>
            <a:ext cx="4378110" cy="32944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67" y="5598226"/>
            <a:ext cx="4525892" cy="10177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78488" y="1885400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3405" y="2435346"/>
            <a:ext cx="2840498" cy="2519940"/>
          </a:xfrm>
          <a:prstGeom prst="rect">
            <a:avLst/>
          </a:prstGeom>
        </p:spPr>
      </p:pic>
      <p:graphicFrame>
        <p:nvGraphicFramePr>
          <p:cNvPr id="18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- 3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26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05" y="4234249"/>
            <a:ext cx="4666493" cy="22497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50" y="1863196"/>
            <a:ext cx="5028007" cy="217118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348" y="2435346"/>
            <a:ext cx="2599362" cy="2374905"/>
          </a:xfrm>
          <a:prstGeom prst="rect">
            <a:avLst/>
          </a:prstGeom>
        </p:spPr>
      </p:pic>
      <p:graphicFrame>
        <p:nvGraphicFramePr>
          <p:cNvPr id="15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주의사항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서비스동의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dirty="0" smtClean="0"/>
                        <a:t>- </a:t>
                      </a:r>
                      <a:r>
                        <a:rPr lang="ko-KR" altLang="en-US" sz="1200" dirty="0" smtClean="0"/>
                        <a:t>주의사항 텍스트 제공 및 서비스 동의 체크란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168" y="2435347"/>
            <a:ext cx="2752028" cy="24414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929" y="4870718"/>
            <a:ext cx="1584835" cy="2078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6764" y="4810251"/>
            <a:ext cx="752580" cy="314369"/>
          </a:xfrm>
          <a:prstGeom prst="rect">
            <a:avLst/>
          </a:prstGeom>
        </p:spPr>
      </p:pic>
      <p:graphicFrame>
        <p:nvGraphicFramePr>
          <p:cNvPr id="18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- 4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332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6999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77945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18350" y="1349364"/>
            <a:ext cx="5111784" cy="355428"/>
            <a:chOff x="356082" y="1397293"/>
            <a:chExt cx="5111784" cy="355428"/>
          </a:xfrm>
        </p:grpSpPr>
        <p:sp>
          <p:nvSpPr>
            <p:cNvPr id="22" name="직사각형 39"/>
            <p:cNvSpPr/>
            <p:nvPr/>
          </p:nvSpPr>
          <p:spPr>
            <a:xfrm>
              <a:off x="356082" y="1423945"/>
              <a:ext cx="1207049" cy="328776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en-US" sz="1900" dirty="0"/>
                <a:t>e</a:t>
              </a:r>
              <a:r>
                <a:rPr lang="en-US" sz="1900" dirty="0" smtClean="0"/>
                <a:t>-Zone</a:t>
              </a:r>
              <a:endParaRPr sz="190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09120" y="1397293"/>
              <a:ext cx="3558746" cy="319907"/>
              <a:chOff x="1351005" y="1391330"/>
              <a:chExt cx="3558746" cy="31990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94815" y="1391330"/>
                <a:ext cx="299939" cy="279013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>
                <a:off x="1351005" y="1711237"/>
                <a:ext cx="3558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1369438" y="2409132"/>
          <a:ext cx="5556421" cy="336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64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365156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신청이 완료 되었습니다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신청 확정을 위해서는 아래의 계좌번호로 무통장입금이 필요합니다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1972199" y="4154288"/>
          <a:ext cx="4101044" cy="60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7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9628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095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447796" y="5191357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11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graphicFrame>
        <p:nvGraphicFramePr>
          <p:cNvPr id="16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- 5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sh_user_w_semiPay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071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신청자 정보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신청자이름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연락처 기입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298" y="1570573"/>
            <a:ext cx="2454254" cy="477382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542168" y="1953186"/>
            <a:ext cx="1013254" cy="15651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바로 예약하기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297" y="4886316"/>
            <a:ext cx="1679897" cy="163480"/>
          </a:xfrm>
          <a:prstGeom prst="rect">
            <a:avLst/>
          </a:prstGeom>
        </p:spPr>
      </p:pic>
      <p:graphicFrame>
        <p:nvGraphicFramePr>
          <p:cNvPr id="13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- 1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283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주최자 정보 및 결제 예정 금액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사용자에게 정보 제공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83" y="1442887"/>
            <a:ext cx="2290881" cy="5029200"/>
          </a:xfrm>
          <a:prstGeom prst="rect">
            <a:avLst/>
          </a:prstGeom>
        </p:spPr>
      </p:pic>
      <p:graphicFrame>
        <p:nvGraphicFramePr>
          <p:cNvPr id="8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- 2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5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200" dirty="0" smtClean="0"/>
                        <a:t>서비스 동의</a:t>
                      </a:r>
                      <a:endParaRPr lang="en-US" altLang="ko-KR" sz="1200" dirty="0" smtClean="0"/>
                    </a:p>
                    <a:p>
                      <a:pPr algn="l">
                        <a:defRPr sz="1500"/>
                      </a:pPr>
                      <a:r>
                        <a:rPr lang="en-US" sz="1200" dirty="0" smtClean="0"/>
                        <a:t>-</a:t>
                      </a:r>
                      <a:r>
                        <a:rPr lang="ko-KR" altLang="en-US" sz="1200" dirty="0" smtClean="0"/>
                        <a:t>서비스 동의 및 신청 버튼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144" y="1570573"/>
            <a:ext cx="2155010" cy="4773827"/>
          </a:xfrm>
          <a:prstGeom prst="rect">
            <a:avLst/>
          </a:prstGeom>
        </p:spPr>
      </p:pic>
      <p:graphicFrame>
        <p:nvGraphicFramePr>
          <p:cNvPr id="8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- 3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911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신청 완료 페이지</a:t>
                      </a:r>
                      <a:endParaRPr lang="en-US" altLang="ko-KR" dirty="0" smtClean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 smtClean="0"/>
                        <a:t>무통장 입금 은행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계좌번호 안내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7982669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26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3181763" y="2823787"/>
            <a:ext cx="215007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신청이 완료 되었습니다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신청 확정을 위해서는 아래의 계좌번호로 무통장입금이 필요합니다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3257861" y="4047867"/>
          <a:ext cx="1997879" cy="397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6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921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799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우리은행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123-1234-12345-12-123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3556948" y="4705350"/>
            <a:ext cx="1399703" cy="356333"/>
          </a:xfrm>
          <a:prstGeom prst="rect">
            <a:avLst/>
          </a:prstGeom>
          <a:solidFill>
            <a:srgbClr val="704D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</a:rPr>
              <a:t>홈으로</a:t>
            </a:r>
            <a:endParaRPr lang="ko-KR" altLang="en-US" sz="800" dirty="0">
              <a:ln>
                <a:solidFill>
                  <a:schemeClr val="bg1"/>
                </a:solidFill>
              </a:ln>
              <a:solidFill>
                <a:srgbClr val="FFC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744" y="1556036"/>
            <a:ext cx="2265041" cy="262843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3117818" y="1543008"/>
          <a:ext cx="2277967" cy="4709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79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70951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0" u="none" strike="noStrike" cap="none" dirty="0" smtClean="0">
                          <a:solidFill>
                            <a:schemeClr val="dk1"/>
                          </a:solidFill>
                        </a:rPr>
                        <a:t>세미나 결제 페이지 </a:t>
                      </a:r>
                      <a:r>
                        <a:rPr lang="en-US" altLang="ko-KR" sz="2000" b="0" u="none" strike="noStrike" cap="none" dirty="0" smtClean="0">
                          <a:solidFill>
                            <a:schemeClr val="dk1"/>
                          </a:solidFill>
                        </a:rPr>
                        <a:t>- 4</a:t>
                      </a:r>
                      <a:endParaRPr lang="ko-KR" altLang="en-US" sz="20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sh_user_m_semiPay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94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b="1" dirty="0" smtClean="0"/>
              <a:t>유저 </a:t>
            </a:r>
            <a:r>
              <a:rPr lang="ko-KR" altLang="en-US" b="1" dirty="0" err="1" smtClean="0"/>
              <a:t>플로우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19511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649" y="5972398"/>
            <a:ext cx="1448002" cy="314369"/>
          </a:xfrm>
          <a:prstGeom prst="rect">
            <a:avLst/>
          </a:prstGeom>
        </p:spPr>
      </p:pic>
      <p:graphicFrame>
        <p:nvGraphicFramePr>
          <p:cNvPr id="21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2800" dirty="0" smtClean="0">
                          <a:solidFill>
                            <a:schemeClr val="tx1"/>
                          </a:solidFill>
                        </a:rPr>
                        <a:t>세미나 예약 관리</a:t>
                      </a:r>
                      <a:endParaRPr lang="en-US" altLang="ko-KR" sz="2800" dirty="0">
                        <a:solidFill>
                          <a:schemeClr val="tx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891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2207732" y="2350216"/>
          <a:ext cx="420137" cy="22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20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삭제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2773659" y="2744021"/>
          <a:ext cx="3118021" cy="1473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473755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정말 삭제 하시겠습니까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353928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확인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/>
          </p:nvPr>
        </p:nvGraphicFramePr>
        <p:xfrm>
          <a:off x="4485436" y="3669649"/>
          <a:ext cx="591498" cy="24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4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5518464" y="27998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5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2800" dirty="0" smtClean="0">
                          <a:solidFill>
                            <a:schemeClr val="tx1"/>
                          </a:solidFill>
                        </a:rPr>
                        <a:t>세미나 예약 관리 </a:t>
                      </a:r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</a:rPr>
                        <a:t>– modal1</a:t>
                      </a:r>
                      <a:endParaRPr lang="en-US" altLang="ko-KR" sz="2000" dirty="0">
                        <a:solidFill>
                          <a:schemeClr val="tx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453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예약자 리스트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3086309" y="2630860"/>
          <a:ext cx="2481649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1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979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1554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결제상태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신길동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박길동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조길동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최길동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2020-03-31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594" y="5855812"/>
            <a:ext cx="1008017" cy="218846"/>
          </a:xfrm>
          <a:prstGeom prst="rect">
            <a:avLst/>
          </a:prstGeom>
        </p:spPr>
      </p:pic>
      <p:graphicFrame>
        <p:nvGraphicFramePr>
          <p:cNvPr id="32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2800" dirty="0" smtClean="0">
                          <a:solidFill>
                            <a:schemeClr val="tx1"/>
                          </a:solidFill>
                        </a:rPr>
                        <a:t>세미나 예약 관리 </a:t>
                      </a:r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</a:rPr>
                        <a:t>– modal2</a:t>
                      </a:r>
                      <a:endParaRPr lang="en-US" altLang="ko-KR" sz="2000" dirty="0">
                        <a:solidFill>
                          <a:schemeClr val="tx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574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세미나 참가 예약 및 결제 관리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세미나명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해당 세미나 상세 페이지로 이동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예약자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예약자 리스트 확인 가능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주최자 </a:t>
                      </a:r>
                      <a:r>
                        <a:rPr lang="ko-KR" altLang="en-US" sz="1200" baseline="0" dirty="0" err="1" smtClean="0"/>
                        <a:t>클릭시</a:t>
                      </a:r>
                      <a:r>
                        <a:rPr lang="ko-KR" altLang="en-US" sz="1200" baseline="0" dirty="0" smtClean="0"/>
                        <a:t> 주최자 회원정보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31601" y="1283516"/>
          <a:ext cx="8032096" cy="534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479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265398" y="2009063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세미나 </a:t>
            </a:r>
            <a:r>
              <a:rPr lang="ko-KR" altLang="en-US" sz="1200" b="1" dirty="0"/>
              <a:t>참가 예약 </a:t>
            </a:r>
            <a:r>
              <a:rPr lang="ko-KR" altLang="en-US" sz="1200" b="1" dirty="0" smtClean="0"/>
              <a:t>및 </a:t>
            </a:r>
            <a:r>
              <a:rPr lang="ko-KR" altLang="en-US" sz="1200" b="1" dirty="0"/>
              <a:t>결제 관리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265398" y="2616413"/>
          <a:ext cx="5222791" cy="3182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06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02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90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7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세미나명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세미나 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진행상태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주최자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15/30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dsdfas152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10/20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2020-05-02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asdsad53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5/40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2020-03-22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6/45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결제취소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유튜브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크리에이터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마케팅 새로운 방법을 공개합니다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!!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7/50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사회초년생들을 위한 좋은 방 구하는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꿀팁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2/30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2020-03-12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세미나종료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4645"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돈관리하기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딱 좋은 시기인데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50/50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2020-05-12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결제완료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fsasad45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333786" y="2767650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333786" y="3143308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33786" y="3523922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33786" y="3954574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33786" y="4700187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33786" y="43420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33786" y="5079413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33786" y="5484741"/>
            <a:ext cx="102122" cy="1252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9" y="1289959"/>
            <a:ext cx="1475158" cy="5341499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919409" y="1780787"/>
            <a:ext cx="296562" cy="344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39839" y="1289958"/>
          <a:ext cx="803209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0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4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2773659" y="1953186"/>
          <a:ext cx="3118021" cy="41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167446">
                <a:tc>
                  <a:txBody>
                    <a:bodyPr/>
                    <a:lstStyle/>
                    <a:p>
                      <a:pPr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주최자 </a:t>
                      </a:r>
                      <a:r>
                        <a:rPr lang="en-US" altLang="ko-KR" sz="1500" dirty="0" err="1" smtClean="0">
                          <a:solidFill>
                            <a:schemeClr val="tx1"/>
                          </a:solidFill>
                        </a:rPr>
                        <a:t>sadasd</a:t>
                      </a:r>
                      <a:r>
                        <a:rPr lang="ko-KR" altLang="en-US" sz="1500" baseline="0" dirty="0" smtClean="0">
                          <a:solidFill>
                            <a:schemeClr val="tx1"/>
                          </a:solidFill>
                        </a:rPr>
                        <a:t>님 회원정보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3322094" y="3005167"/>
          <a:ext cx="2021150" cy="2588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8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572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6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예약자명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예약일시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김길동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adfasdf5452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서울 강남구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6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adsfasdf@gmail.com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26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닉네임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동길김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21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휴대폰번호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010-1234-5678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543178" y="200906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graphicFrame>
        <p:nvGraphicFramePr>
          <p:cNvPr id="34" name="Google Shape;165;g7c553259d1_0_81"/>
          <p:cNvGraphicFramePr/>
          <p:nvPr>
            <p:extLst/>
          </p:nvPr>
        </p:nvGraphicFramePr>
        <p:xfrm>
          <a:off x="1525399" y="179305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2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2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2800" dirty="0" smtClean="0">
                          <a:solidFill>
                            <a:schemeClr val="tx1"/>
                          </a:solidFill>
                        </a:rPr>
                        <a:t>세미나 예약 관리 </a:t>
                      </a:r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</a:rPr>
                        <a:t>– modal3</a:t>
                      </a:r>
                      <a:endParaRPr lang="en-US" altLang="ko-KR" sz="2000" dirty="0">
                        <a:solidFill>
                          <a:schemeClr val="tx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표 34"/>
          <p:cNvGraphicFramePr>
            <a:graphicFrameLocks noGrp="1"/>
          </p:cNvGraphicFramePr>
          <p:nvPr>
            <p:extLst/>
          </p:nvPr>
        </p:nvGraphicFramePr>
        <p:xfrm>
          <a:off x="8509686" y="168110"/>
          <a:ext cx="2441795" cy="84824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41795"/>
              </a:tblGrid>
              <a:tr h="4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7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7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434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800" b="0" u="none" strike="noStrike" cap="none" dirty="0" err="1" smtClean="0">
                          <a:solidFill>
                            <a:schemeClr val="dk1"/>
                          </a:solidFill>
                        </a:rPr>
                        <a:t>sh_admin_semiBook</a:t>
                      </a:r>
                      <a:endParaRPr lang="en-US" altLang="ko-KR"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053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이형준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158167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377169872"/>
              </p:ext>
            </p:extLst>
          </p:nvPr>
        </p:nvGraphicFramePr>
        <p:xfrm>
          <a:off x="8801048" y="1873942"/>
          <a:ext cx="2952330" cy="29069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세미나를 등록하기 위한 정보를 입력하는 페이지로 먼저 공간을 선택하여 공간에 대한 시간정보를 불러온다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시간은 최소 </a:t>
                      </a:r>
                      <a:r>
                        <a:rPr lang="en-US" altLang="ko-KR" sz="1300" b="0" u="none" strike="noStrike" cap="none" dirty="0" smtClean="0"/>
                        <a:t>2</a:t>
                      </a:r>
                      <a:r>
                        <a:rPr lang="ko-KR" altLang="en-US" sz="1300" b="0" u="none" strike="noStrike" cap="none" dirty="0" smtClean="0"/>
                        <a:t>시간으로 </a:t>
                      </a:r>
                      <a:r>
                        <a:rPr lang="en-US" altLang="ko-KR" sz="1300" b="0" u="none" strike="noStrike" cap="none" dirty="0" smtClean="0"/>
                        <a:t>1</a:t>
                      </a:r>
                      <a:r>
                        <a:rPr lang="ko-KR" altLang="en-US" sz="1300" b="0" u="none" strike="noStrike" cap="none" dirty="0" smtClean="0"/>
                        <a:t>시간 단위로 선택한다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가능시간범위</a:t>
                      </a:r>
                      <a:r>
                        <a:rPr lang="en-US" altLang="ko-KR" sz="1300" b="0" u="none" strike="noStrike" cap="none" dirty="0" smtClean="0"/>
                        <a:t>(09~22</a:t>
                      </a:r>
                      <a:r>
                        <a:rPr lang="ko-KR" altLang="en-US" sz="1300" b="0" u="none" strike="noStrike" cap="none" dirty="0" smtClean="0"/>
                        <a:t>시</a:t>
                      </a:r>
                      <a:r>
                        <a:rPr lang="en-US" altLang="ko-KR" sz="1300" b="0" u="none" strike="noStrike" cap="none" dirty="0" smtClean="0"/>
                        <a:t>)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등록하기 버튼을 눌러서 등록 확인 페이지로 이동하고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해당 페이지에서 예약 완료를 위한 계좌 번호를 발급받는다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518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7925" y="2200962"/>
            <a:ext cx="102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세미나명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2392325" y="2200961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9943" y="2615632"/>
            <a:ext cx="616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부제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392325" y="2625695"/>
            <a:ext cx="39765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93111" y="3019644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</a:t>
            </a:r>
            <a:r>
              <a:rPr lang="ko-KR" altLang="en-US" sz="1400" dirty="0"/>
              <a:t>간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14128" y="1584213"/>
            <a:ext cx="935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공간선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239232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6419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3606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07935" y="1584211"/>
            <a:ext cx="871870" cy="382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zone4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71308" y="3019644"/>
            <a:ext cx="414670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88106" y="3019644"/>
            <a:ext cx="423174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1128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36582" y="3019644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5338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76554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99728" y="3019644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16526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970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665002" y="3019644"/>
            <a:ext cx="4146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81800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504974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28148" y="3019644"/>
            <a:ext cx="4231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8694" y="3580667"/>
            <a:ext cx="935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카테고리선</a:t>
            </a:r>
            <a:r>
              <a:rPr lang="ko-KR" altLang="en-US" sz="1400"/>
              <a:t>택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2074390" y="350460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  <a:r>
              <a:rPr lang="ko-KR" altLang="en-US" sz="1400" dirty="0" smtClean="0">
                <a:solidFill>
                  <a:schemeClr val="tx1"/>
                </a:solidFill>
              </a:rPr>
              <a:t>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136582" y="350460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스포츠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198774" y="350460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건강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74390" y="3905543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36582" y="3905543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음</a:t>
            </a:r>
            <a:r>
              <a:rPr lang="ko-KR" altLang="en-US" sz="1400" dirty="0">
                <a:solidFill>
                  <a:schemeClr val="tx1"/>
                </a:solidFill>
              </a:rPr>
              <a:t>악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198774" y="3905543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</a:t>
            </a:r>
            <a:r>
              <a:rPr lang="ko-KR" altLang="en-US" sz="1400" dirty="0">
                <a:solidFill>
                  <a:schemeClr val="tx1"/>
                </a:solidFill>
              </a:rPr>
              <a:t>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074390" y="429944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언어문화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36582" y="429944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영상제작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198774" y="4299445"/>
            <a:ext cx="1062191" cy="39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기</a:t>
            </a:r>
            <a:r>
              <a:rPr lang="ko-KR" altLang="en-US" sz="1400" dirty="0">
                <a:solidFill>
                  <a:schemeClr val="tx1"/>
                </a:solidFill>
              </a:rPr>
              <a:t>타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3111" y="4856672"/>
            <a:ext cx="78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세미나 소개</a:t>
            </a:r>
            <a:endParaRPr lang="ko-KR" altLang="en-US" sz="1400" dirty="0"/>
          </a:p>
        </p:txBody>
      </p:sp>
      <p:sp>
        <p:nvSpPr>
          <p:cNvPr id="79" name="직사각형 78"/>
          <p:cNvSpPr/>
          <p:nvPr/>
        </p:nvSpPr>
        <p:spPr>
          <a:xfrm>
            <a:off x="1881961" y="4818111"/>
            <a:ext cx="5469361" cy="795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70467" y="6272752"/>
            <a:ext cx="1233376" cy="39340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등록하기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64510" y="5712596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최대 인원수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1988288" y="5730433"/>
            <a:ext cx="53054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40810" y="1445256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236798" y="5712596"/>
            <a:ext cx="139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참가비 설정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497571" y="5730433"/>
            <a:ext cx="1677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700320" y="2840417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56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986507262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등록 폼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369863"/>
              </p:ext>
            </p:extLst>
          </p:nvPr>
        </p:nvGraphicFramePr>
        <p:xfrm>
          <a:off x="9130359" y="736572"/>
          <a:ext cx="2272876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7287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77459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180602621"/>
              </p:ext>
            </p:extLst>
          </p:nvPr>
        </p:nvGraphicFramePr>
        <p:xfrm>
          <a:off x="8809515" y="2199845"/>
          <a:ext cx="2952330" cy="8077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등록완료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예약을 위한 계좌번호 발급 확인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67832" y="1237124"/>
            <a:ext cx="8059479" cy="53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497880" y="2375789"/>
            <a:ext cx="5999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세미나 등록이 완료되었습니다</a:t>
            </a:r>
            <a:r>
              <a:rPr lang="en-US" altLang="ko-KR" sz="2000" dirty="0" smtClean="0"/>
              <a:t>!</a:t>
            </a:r>
          </a:p>
          <a:p>
            <a:pPr algn="ctr"/>
            <a:r>
              <a:rPr lang="ko-KR" altLang="en-US" sz="2000" dirty="0" smtClean="0"/>
              <a:t>등록된 내용으로 예약을 진행하기 위해서 아래의 계좌번호로 입금이 필요합니다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01000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마이페이지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199582" y="5142156"/>
            <a:ext cx="2022437" cy="62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메인화</a:t>
            </a:r>
            <a:r>
              <a:rPr lang="ko-KR" altLang="en-US"/>
              <a:t>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44706" y="3539266"/>
            <a:ext cx="1866094" cy="8498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우리은행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207527" y="3539266"/>
            <a:ext cx="4451918" cy="8498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123456789-1235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2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872517588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등록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완료 페이지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686069"/>
              </p:ext>
            </p:extLst>
          </p:nvPr>
        </p:nvGraphicFramePr>
        <p:xfrm>
          <a:off x="9037226" y="736572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hj_user_w_semiReg_Done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561483" y="6145300"/>
            <a:ext cx="217967" cy="254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2839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741735270"/>
              </p:ext>
            </p:extLst>
          </p:nvPr>
        </p:nvGraphicFramePr>
        <p:xfrm>
          <a:off x="8750248" y="1664267"/>
          <a:ext cx="2952330" cy="4739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프로필 관리를 위한 메뉴로 클릭 시 </a:t>
                      </a:r>
                      <a:r>
                        <a:rPr lang="ko-KR" altLang="en-US" sz="1300" b="0" u="none" strike="noStrike" cap="none" dirty="0" err="1" smtClean="0"/>
                        <a:t>팝업창</a:t>
                      </a:r>
                      <a:r>
                        <a:rPr lang="ko-KR" altLang="en-US" sz="1300" b="0" u="none" strike="noStrike" cap="none" dirty="0" smtClean="0"/>
                        <a:t> 생성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세미나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호스트를 위한 장소선택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세미나 이름을 확인할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 리스트를 확인할 수 있는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err="1" smtClean="0"/>
                        <a:t>밋업에</a:t>
                      </a:r>
                      <a:r>
                        <a:rPr lang="ko-KR" altLang="en-US" sz="1300" b="0" u="none" strike="noStrike" cap="none" dirty="0" smtClean="0"/>
                        <a:t> 대한 장소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시간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이름 등을 확인할 </a:t>
                      </a:r>
                      <a:r>
                        <a:rPr lang="ko-KR" altLang="en-US" sz="1300" b="0" u="none" strike="noStrike" cap="none" baseline="0" dirty="0" err="1" smtClean="0"/>
                        <a:t>수있다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문의</a:t>
                      </a:r>
                      <a:r>
                        <a:rPr lang="ko-KR" altLang="en-US" sz="1300" b="0" u="none" strike="noStrike" cap="none" baseline="0" dirty="0" smtClean="0"/>
                        <a:t> 사항 리스트를 확인할 수 있는 페이지로 이동하며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문의 사항은 서비스에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장소에 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세미나에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</a:t>
                      </a:r>
                      <a:r>
                        <a:rPr lang="en-US" altLang="ko-KR" sz="1300" b="0" u="none" strike="noStrike" cap="none" baseline="0" dirty="0" err="1" smtClean="0"/>
                        <a:t>QnA</a:t>
                      </a:r>
                      <a:r>
                        <a:rPr lang="ko-KR" altLang="en-US" sz="1300" b="0" u="none" strike="noStrike" cap="none" baseline="0" dirty="0" smtClean="0"/>
                        <a:t>로 이루어져 있다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이용후기를 관리하는 페이지로 이동하며</a:t>
                      </a:r>
                      <a:r>
                        <a:rPr lang="en-US" altLang="ko-KR" sz="1300" b="0" u="none" strike="noStrike" cap="none" dirty="0" smtClean="0"/>
                        <a:t>, </a:t>
                      </a:r>
                      <a:r>
                        <a:rPr lang="ko-KR" altLang="en-US" sz="1300" b="0" u="none" strike="noStrike" cap="none" dirty="0" smtClean="0"/>
                        <a:t>이용후기는 </a:t>
                      </a:r>
                      <a:r>
                        <a:rPr lang="ko-KR" altLang="en-US" sz="1300" b="0" u="none" strike="noStrike" cap="none" dirty="0" err="1" smtClean="0"/>
                        <a:t>세미나존</a:t>
                      </a:r>
                      <a:r>
                        <a:rPr lang="en-US" altLang="ko-KR" sz="1300" b="0" u="none" strike="noStrike" cap="none" dirty="0" smtClean="0"/>
                        <a:t>,</a:t>
                      </a:r>
                      <a:r>
                        <a:rPr lang="en-US" altLang="ko-KR" sz="1300" b="0" u="none" strike="noStrike" cap="none" baseline="0" dirty="0" smtClean="0"/>
                        <a:t> </a:t>
                      </a:r>
                      <a:r>
                        <a:rPr lang="ko-KR" altLang="en-US" sz="1300" b="0" u="none" strike="noStrike" cap="none" baseline="0" dirty="0" smtClean="0"/>
                        <a:t>세미나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err="1" smtClean="0"/>
                        <a:t>밋업에</a:t>
                      </a:r>
                      <a:r>
                        <a:rPr lang="ko-KR" altLang="en-US" sz="1300" b="0" u="none" strike="noStrike" cap="none" baseline="0" dirty="0" smtClean="0"/>
                        <a:t> 관한 후기로 총 </a:t>
                      </a:r>
                      <a:r>
                        <a:rPr lang="en-US" altLang="ko-KR" sz="1300" b="0" u="none" strike="noStrike" cap="none" baseline="0" dirty="0" smtClean="0"/>
                        <a:t>3</a:t>
                      </a:r>
                      <a:r>
                        <a:rPr lang="ko-KR" altLang="en-US" sz="1300" b="0" u="none" strike="noStrike" cap="none" baseline="0" dirty="0" smtClean="0"/>
                        <a:t>가지 종류가 </a:t>
                      </a:r>
                      <a:r>
                        <a:rPr lang="ko-KR" altLang="en-US" sz="1300" b="0" u="none" strike="noStrike" cap="none" baseline="0" dirty="0" err="1" smtClean="0"/>
                        <a:t>존재하낟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290918" y="1484555"/>
            <a:ext cx="5948978" cy="4937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506533" y="2259105"/>
            <a:ext cx="1032734" cy="1011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프로필이미</a:t>
            </a:r>
            <a:r>
              <a:rPr lang="ko-KR" altLang="en-US" sz="1200" dirty="0">
                <a:solidFill>
                  <a:schemeClr val="tx1"/>
                </a:solidFill>
              </a:rPr>
              <a:t>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2904" y="2395382"/>
            <a:ext cx="2345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u="sng" dirty="0" smtClean="0"/>
              <a:t>프로필 관리</a:t>
            </a:r>
            <a:endParaRPr lang="en-US" altLang="ko-KR" sz="1400" u="sng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63516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세미나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예약 리스트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72292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밋업</a:t>
            </a:r>
            <a:r>
              <a:rPr lang="ko-KR" altLang="en-US" sz="1200" dirty="0" smtClean="0">
                <a:solidFill>
                  <a:schemeClr val="tx1"/>
                </a:solidFill>
              </a:rPr>
              <a:t> 예약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리스트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38513" y="4034117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문의 사항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관</a:t>
            </a:r>
            <a:r>
              <a:rPr lang="ko-KR" altLang="en-US" sz="1200" dirty="0">
                <a:solidFill>
                  <a:schemeClr val="tx1"/>
                </a:solidFill>
              </a:rPr>
              <a:t>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599355" y="4034118"/>
            <a:ext cx="957431" cy="763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이용후기 관리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51699" y="2678654"/>
            <a:ext cx="301214" cy="3334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619574293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977588"/>
              </p:ext>
            </p:extLst>
          </p:nvPr>
        </p:nvGraphicFramePr>
        <p:xfrm>
          <a:off x="9037226" y="736572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7859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827689618"/>
              </p:ext>
            </p:extLst>
          </p:nvPr>
        </p:nvGraphicFramePr>
        <p:xfrm>
          <a:off x="8741782" y="2054415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세미나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카테고리를 설정하여 주최하는 세미나인지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r>
                        <a:rPr lang="ko-KR" altLang="en-US" sz="1300" b="0" u="none" strike="noStrike" cap="none" baseline="0" dirty="0" smtClean="0"/>
                        <a:t>참여하는 세미나인지 볼 수 있음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세미나의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6" y="3588460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581412694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583498"/>
              </p:ext>
            </p:extLst>
          </p:nvPr>
        </p:nvGraphicFramePr>
        <p:xfrm>
          <a:off x="9037226" y="736572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06885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406944790"/>
              </p:ext>
            </p:extLst>
          </p:nvPr>
        </p:nvGraphicFramePr>
        <p:xfrm>
          <a:off x="8851849" y="1713211"/>
          <a:ext cx="2952330" cy="370766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호스트의 경우 예약한 세미나의 정보를 수정할 수 있음</a:t>
                      </a: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 smtClean="0"/>
                        <a:t>세미나를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9216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수정할 수 있는 폼이 호출되고 수정 후에 업데이트할 수 있다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취소 클릭 시 </a:t>
                      </a:r>
                      <a:r>
                        <a:rPr lang="ko-KR" altLang="en-US" sz="1300" b="0" u="none" strike="noStrike" cap="none" dirty="0" err="1" smtClean="0"/>
                        <a:t>알림창이</a:t>
                      </a:r>
                      <a:r>
                        <a:rPr lang="ko-KR" altLang="en-US" sz="1300" b="0" u="none" strike="noStrike" cap="none" baseline="0" dirty="0" smtClean="0"/>
                        <a:t> 호출되고 확인을 누르면 삭제된다</a:t>
                      </a:r>
                      <a:r>
                        <a:rPr lang="en-US" altLang="ko-KR" sz="1300" b="0" u="none" strike="noStrike" cap="none" baseline="0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55893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수</a:t>
            </a:r>
            <a:r>
              <a:rPr lang="ko-KR" altLang="en-US" sz="1100" dirty="0"/>
              <a:t>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57424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aphicFrame>
        <p:nvGraphicFramePr>
          <p:cNvPr id="2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843303207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조회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호스트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05555"/>
              </p:ext>
            </p:extLst>
          </p:nvPr>
        </p:nvGraphicFramePr>
        <p:xfrm>
          <a:off x="9037226" y="736572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0319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유저 </a:t>
            </a:r>
            <a:r>
              <a:rPr lang="ko-KR" altLang="en-US" dirty="0" err="1" smtClean="0"/>
              <a:t>플로우</a:t>
            </a:r>
            <a:endParaRPr lang="ko-KR" altLang="en-US" dirty="0"/>
          </a:p>
        </p:txBody>
      </p:sp>
      <p:pic>
        <p:nvPicPr>
          <p:cNvPr id="5" name="Google Shape;5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92" y="2894755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8;p13"/>
          <p:cNvSpPr txBox="1"/>
          <p:nvPr/>
        </p:nvSpPr>
        <p:spPr>
          <a:xfrm>
            <a:off x="27755" y="4264067"/>
            <a:ext cx="827305" cy="4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1333" b="1" dirty="0"/>
              <a:t>사용자</a:t>
            </a:r>
            <a:endParaRPr sz="1333" b="1" dirty="0"/>
          </a:p>
        </p:txBody>
      </p:sp>
      <p:pic>
        <p:nvPicPr>
          <p:cNvPr id="7" name="Google Shape;6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82434" y="2737684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1;p13"/>
          <p:cNvSpPr txBox="1"/>
          <p:nvPr/>
        </p:nvSpPr>
        <p:spPr>
          <a:xfrm>
            <a:off x="10968434" y="4213101"/>
            <a:ext cx="13360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" altLang="en-US" sz="1333" b="1" dirty="0"/>
              <a:t>관리자</a:t>
            </a:r>
            <a:endParaRPr sz="1333" b="1" dirty="0"/>
          </a:p>
        </p:txBody>
      </p:sp>
      <p:cxnSp>
        <p:nvCxnSpPr>
          <p:cNvPr id="9" name="Google Shape;101;p13"/>
          <p:cNvCxnSpPr>
            <a:stCxn id="7" idx="1"/>
            <a:endCxn id="57" idx="3"/>
          </p:cNvCxnSpPr>
          <p:nvPr/>
        </p:nvCxnSpPr>
        <p:spPr>
          <a:xfrm flipH="1">
            <a:off x="9920084" y="3445684"/>
            <a:ext cx="1362350" cy="297665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103;p13"/>
          <p:cNvCxnSpPr>
            <a:stCxn id="7" idx="1"/>
            <a:endCxn id="14" idx="3"/>
          </p:cNvCxnSpPr>
          <p:nvPr/>
        </p:nvCxnSpPr>
        <p:spPr>
          <a:xfrm flipH="1" flipV="1">
            <a:off x="9920084" y="2621747"/>
            <a:ext cx="1362350" cy="82393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104;p13"/>
          <p:cNvCxnSpPr>
            <a:stCxn id="7" idx="1"/>
            <a:endCxn id="12" idx="3"/>
          </p:cNvCxnSpPr>
          <p:nvPr/>
        </p:nvCxnSpPr>
        <p:spPr>
          <a:xfrm flipH="1">
            <a:off x="9920084" y="3445684"/>
            <a:ext cx="1362350" cy="853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105;p13"/>
          <p:cNvSpPr/>
          <p:nvPr/>
        </p:nvSpPr>
        <p:spPr>
          <a:xfrm>
            <a:off x="8050484" y="327503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관리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13" name="Google Shape;114;p13"/>
          <p:cNvSpPr/>
          <p:nvPr/>
        </p:nvSpPr>
        <p:spPr>
          <a:xfrm>
            <a:off x="8050484" y="5329734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게시판 관리</a:t>
            </a:r>
            <a:endParaRPr lang="en-US" altLang="ko-KR" sz="1300" dirty="0" smtClean="0">
              <a:ea typeface="맑은 고딕"/>
            </a:endParaRPr>
          </a:p>
          <a:p>
            <a:pPr algn="ctr"/>
            <a:r>
              <a:rPr lang="en-US" altLang="ko-KR" sz="1300" dirty="0" smtClean="0">
                <a:ea typeface="맑은 고딕"/>
              </a:rPr>
              <a:t>(Q&amp;A</a:t>
            </a:r>
            <a:r>
              <a:rPr lang="ko-KR" altLang="en-US" sz="1300" dirty="0" smtClean="0">
                <a:ea typeface="맑은 고딕"/>
              </a:rPr>
              <a:t>답변</a:t>
            </a:r>
            <a:r>
              <a:rPr lang="en-US" altLang="ko-KR" sz="1300" dirty="0" smtClean="0">
                <a:ea typeface="맑은 고딕"/>
              </a:rPr>
              <a:t>)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14" name="Google Shape;96;p13"/>
          <p:cNvSpPr/>
          <p:nvPr/>
        </p:nvSpPr>
        <p:spPr>
          <a:xfrm>
            <a:off x="8050484" y="2365747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/>
              <a:t>회원 관리</a:t>
            </a:r>
            <a:endParaRPr sz="1333"/>
          </a:p>
        </p:txBody>
      </p:sp>
      <p:cxnSp>
        <p:nvCxnSpPr>
          <p:cNvPr id="15" name="Google Shape;116;p13"/>
          <p:cNvCxnSpPr>
            <a:cxnSpLocks/>
            <a:stCxn id="7" idx="1"/>
            <a:endCxn id="58" idx="3"/>
          </p:cNvCxnSpPr>
          <p:nvPr/>
        </p:nvCxnSpPr>
        <p:spPr>
          <a:xfrm flipH="1" flipV="1">
            <a:off x="9920084" y="1802141"/>
            <a:ext cx="1362350" cy="164354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117;p13"/>
          <p:cNvCxnSpPr>
            <a:stCxn id="7" idx="1"/>
            <a:endCxn id="13" idx="3"/>
          </p:cNvCxnSpPr>
          <p:nvPr/>
        </p:nvCxnSpPr>
        <p:spPr>
          <a:xfrm flipH="1">
            <a:off x="9920084" y="3445684"/>
            <a:ext cx="1362350" cy="21400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102;p13">
            <a:extLst>
              <a:ext uri="{FF2B5EF4-FFF2-40B4-BE49-F238E27FC236}">
                <a16:creationId xmlns:a16="http://schemas.microsoft.com/office/drawing/2014/main" xmlns="" id="{D4EAD755-BB98-41D1-9C16-8CC51AD0D492}"/>
              </a:ext>
            </a:extLst>
          </p:cNvPr>
          <p:cNvSpPr/>
          <p:nvPr/>
        </p:nvSpPr>
        <p:spPr>
          <a:xfrm>
            <a:off x="1378047" y="3660288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조회</a:t>
            </a:r>
          </a:p>
        </p:txBody>
      </p:sp>
      <p:sp>
        <p:nvSpPr>
          <p:cNvPr id="18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1378047" y="546618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00" dirty="0" smtClean="0"/>
              <a:t>e-Zone Q&amp;A </a:t>
            </a:r>
            <a:r>
              <a:rPr lang="ko-KR" altLang="en-US" sz="1300" dirty="0">
                <a:ea typeface="맑은 고딕"/>
              </a:rPr>
              <a:t>등록</a:t>
            </a:r>
            <a:endParaRPr sz="1300" dirty="0">
              <a:ea typeface="맑은 고딕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772C3FB8-3FDC-4065-966D-CC2A9530C386}"/>
              </a:ext>
            </a:extLst>
          </p:cNvPr>
          <p:cNvCxnSpPr>
            <a:stCxn id="5" idx="3"/>
            <a:endCxn id="17" idx="1"/>
          </p:cNvCxnSpPr>
          <p:nvPr/>
        </p:nvCxnSpPr>
        <p:spPr>
          <a:xfrm>
            <a:off x="771592" y="3602755"/>
            <a:ext cx="606455" cy="263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" idx="3"/>
            <a:endCxn id="18" idx="1"/>
          </p:cNvCxnSpPr>
          <p:nvPr/>
        </p:nvCxnSpPr>
        <p:spPr>
          <a:xfrm>
            <a:off x="771592" y="3602755"/>
            <a:ext cx="606455" cy="206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4572787" y="3770549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참여 신청</a:t>
            </a:r>
          </a:p>
        </p:txBody>
      </p:sp>
      <p:sp>
        <p:nvSpPr>
          <p:cNvPr id="22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378047" y="239021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조회</a:t>
            </a:r>
            <a:endParaRPr lang="ko-KR" altLang="en-US" sz="1300" dirty="0">
              <a:ea typeface="맑은 고딕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CE2FE515-B154-4255-AE81-D1963396C1ED}"/>
              </a:ext>
            </a:extLst>
          </p:cNvPr>
          <p:cNvCxnSpPr>
            <a:cxnSpLocks/>
            <a:stCxn id="5" idx="3"/>
            <a:endCxn id="34" idx="1"/>
          </p:cNvCxnSpPr>
          <p:nvPr/>
        </p:nvCxnSpPr>
        <p:spPr>
          <a:xfrm>
            <a:off x="771592" y="3602755"/>
            <a:ext cx="606455" cy="936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" idx="3"/>
            <a:endCxn id="22" idx="1"/>
          </p:cNvCxnSpPr>
          <p:nvPr/>
        </p:nvCxnSpPr>
        <p:spPr>
          <a:xfrm flipV="1">
            <a:off x="771592" y="2596291"/>
            <a:ext cx="606455" cy="1006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1414458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로그인 </a:t>
            </a:r>
            <a:r>
              <a:rPr lang="en-US" altLang="ko-KR" sz="1333" dirty="0"/>
              <a:t>/ </a:t>
            </a:r>
            <a:r>
              <a:rPr lang="ko-KR" altLang="en-US" sz="1333" dirty="0"/>
              <a:t>회원가입</a:t>
            </a:r>
            <a:endParaRPr sz="1333" dirty="0"/>
          </a:p>
        </p:txBody>
      </p:sp>
      <p:sp>
        <p:nvSpPr>
          <p:cNvPr id="26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378047" y="1327932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메인화면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27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378047" y="6290468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smtClean="0">
                <a:ea typeface="맑은 고딕"/>
              </a:rPr>
              <a:t>게시판 확인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28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378047" y="487960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>
                <a:ea typeface="맑은 고딕"/>
              </a:rPr>
              <a:t>불량 </a:t>
            </a:r>
            <a:r>
              <a:rPr lang="ko-KR" altLang="en-US" sz="1300" dirty="0" smtClean="0">
                <a:ea typeface="맑은 고딕"/>
              </a:rPr>
              <a:t>세미나 </a:t>
            </a:r>
            <a:r>
              <a:rPr lang="ko-KR" altLang="en-US" sz="1300" dirty="0">
                <a:ea typeface="맑은 고딕"/>
              </a:rPr>
              <a:t>신고</a:t>
            </a:r>
          </a:p>
        </p:txBody>
      </p:sp>
      <p:sp>
        <p:nvSpPr>
          <p:cNvPr id="29" name="Google Shape;105;p13"/>
          <p:cNvSpPr/>
          <p:nvPr/>
        </p:nvSpPr>
        <p:spPr>
          <a:xfrm>
            <a:off x="8050484" y="4216217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관리</a:t>
            </a:r>
            <a:endParaRPr sz="1333" dirty="0"/>
          </a:p>
        </p:txBody>
      </p:sp>
      <p:sp>
        <p:nvSpPr>
          <p:cNvPr id="30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1860776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마이페이지</a:t>
            </a:r>
            <a:endParaRPr sz="1333" dirty="0"/>
          </a:p>
        </p:txBody>
      </p:sp>
      <p:sp>
        <p:nvSpPr>
          <p:cNvPr id="31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6098557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공지사항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2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6438789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00" dirty="0" smtClean="0">
                <a:ea typeface="맑은 고딕"/>
              </a:rPr>
              <a:t>FAQ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3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5758324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00" dirty="0" smtClean="0">
                <a:ea typeface="맑은 고딕"/>
              </a:rPr>
              <a:t>Q&amp;A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4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378047" y="433342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밋업</a:t>
            </a:r>
            <a:r>
              <a:rPr lang="ko-KR" altLang="en-US" sz="1300" dirty="0" smtClean="0">
                <a:ea typeface="맑은 고딕"/>
              </a:rPr>
              <a:t> 조회 및 등록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5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4572787" y="5109502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밋업</a:t>
            </a:r>
            <a:r>
              <a:rPr lang="ko-KR" altLang="en-US" sz="1300" dirty="0" smtClean="0">
                <a:ea typeface="맑은 고딕"/>
              </a:rPr>
              <a:t> 참가신청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6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4572787" y="2307094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>
                <a:ea typeface="맑은 고딕"/>
              </a:rPr>
              <a:t>세미나존</a:t>
            </a:r>
            <a:r>
              <a:rPr lang="ko-KR" altLang="en-US" sz="1300" dirty="0" smtClean="0">
                <a:ea typeface="맑은 고딕"/>
              </a:rPr>
              <a:t> 대여 예</a:t>
            </a:r>
            <a:r>
              <a:rPr lang="ko-KR" altLang="en-US" sz="1300" dirty="0">
                <a:ea typeface="맑은 고딕"/>
              </a:rPr>
              <a:t>약</a:t>
            </a:r>
            <a:endParaRPr lang="en-US" altLang="ko-KR" sz="1300" dirty="0" smtClean="0">
              <a:ea typeface="맑은 고딕"/>
            </a:endParaRPr>
          </a:p>
          <a:p>
            <a:pPr algn="ctr"/>
            <a:r>
              <a:rPr lang="ko-KR" altLang="en-US" sz="1300" dirty="0" smtClean="0">
                <a:ea typeface="맑은 고딕"/>
              </a:rPr>
              <a:t>및 세미나 개최</a:t>
            </a:r>
            <a:endParaRPr lang="ko-KR" altLang="en-US" sz="1300" dirty="0">
              <a:ea typeface="맑은 고딕"/>
            </a:endParaRPr>
          </a:p>
        </p:txBody>
      </p:sp>
      <p:sp>
        <p:nvSpPr>
          <p:cNvPr id="37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572787" y="4216867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문의하기</a:t>
            </a:r>
            <a:endParaRPr sz="1300" dirty="0">
              <a:ea typeface="맑은 고딕"/>
            </a:endParaRPr>
          </a:p>
        </p:txBody>
      </p:sp>
      <p:sp>
        <p:nvSpPr>
          <p:cNvPr id="38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572787" y="2877913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/>
              <a:t>세미나존</a:t>
            </a:r>
            <a:r>
              <a:rPr lang="ko-KR" altLang="en-US" sz="1300" dirty="0" smtClean="0"/>
              <a:t> 문의하기</a:t>
            </a:r>
            <a:endParaRPr sz="1300" dirty="0">
              <a:ea typeface="맑은 고딕"/>
            </a:endParaRPr>
          </a:p>
        </p:txBody>
      </p:sp>
      <p:sp>
        <p:nvSpPr>
          <p:cNvPr id="39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572787" y="4663185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smtClean="0">
                <a:ea typeface="맑은 고딕"/>
              </a:rPr>
              <a:t>세미나 후기</a:t>
            </a:r>
            <a:endParaRPr sz="1300" dirty="0">
              <a:ea typeface="맑은 고딕"/>
            </a:endParaRPr>
          </a:p>
        </p:txBody>
      </p:sp>
      <p:sp>
        <p:nvSpPr>
          <p:cNvPr id="40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4572787" y="3324231"/>
            <a:ext cx="2219626" cy="28764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00" dirty="0" err="1" smtClean="0"/>
              <a:t>세미나존</a:t>
            </a:r>
            <a:r>
              <a:rPr lang="ko-KR" altLang="en-US" sz="1300" dirty="0" smtClean="0"/>
              <a:t> 후기</a:t>
            </a:r>
            <a:endParaRPr sz="1300" dirty="0">
              <a:ea typeface="맑은 고딕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" idx="3"/>
            <a:endCxn id="26" idx="1"/>
          </p:cNvCxnSpPr>
          <p:nvPr/>
        </p:nvCxnSpPr>
        <p:spPr>
          <a:xfrm flipV="1">
            <a:off x="771592" y="1534004"/>
            <a:ext cx="606455" cy="206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xmlns="" id="{CE2FE515-B154-4255-AE81-D1963396C1ED}"/>
              </a:ext>
            </a:extLst>
          </p:cNvPr>
          <p:cNvCxnSpPr>
            <a:cxnSpLocks/>
            <a:stCxn id="5" idx="3"/>
            <a:endCxn id="28" idx="1"/>
          </p:cNvCxnSpPr>
          <p:nvPr/>
        </p:nvCxnSpPr>
        <p:spPr>
          <a:xfrm>
            <a:off x="771592" y="3602755"/>
            <a:ext cx="606455" cy="1482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" idx="3"/>
            <a:endCxn id="27" idx="1"/>
          </p:cNvCxnSpPr>
          <p:nvPr/>
        </p:nvCxnSpPr>
        <p:spPr>
          <a:xfrm>
            <a:off x="771592" y="3602755"/>
            <a:ext cx="606455" cy="2893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6" idx="3"/>
            <a:endCxn id="25" idx="1"/>
          </p:cNvCxnSpPr>
          <p:nvPr/>
        </p:nvCxnSpPr>
        <p:spPr>
          <a:xfrm>
            <a:off x="3597673" y="1534004"/>
            <a:ext cx="975114" cy="24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6" idx="3"/>
            <a:endCxn id="30" idx="1"/>
          </p:cNvCxnSpPr>
          <p:nvPr/>
        </p:nvCxnSpPr>
        <p:spPr>
          <a:xfrm>
            <a:off x="3597673" y="1534004"/>
            <a:ext cx="975114" cy="470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2" idx="3"/>
            <a:endCxn id="36" idx="1"/>
          </p:cNvCxnSpPr>
          <p:nvPr/>
        </p:nvCxnSpPr>
        <p:spPr>
          <a:xfrm flipV="1">
            <a:off x="3597673" y="2513166"/>
            <a:ext cx="975114" cy="83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2" idx="3"/>
            <a:endCxn id="38" idx="1"/>
          </p:cNvCxnSpPr>
          <p:nvPr/>
        </p:nvCxnSpPr>
        <p:spPr>
          <a:xfrm>
            <a:off x="3597673" y="2596291"/>
            <a:ext cx="975114" cy="425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2" idx="3"/>
            <a:endCxn id="40" idx="1"/>
          </p:cNvCxnSpPr>
          <p:nvPr/>
        </p:nvCxnSpPr>
        <p:spPr>
          <a:xfrm>
            <a:off x="3597673" y="2596291"/>
            <a:ext cx="975114" cy="871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3597673" y="3866360"/>
            <a:ext cx="975114" cy="48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17" idx="3"/>
            <a:endCxn id="37" idx="1"/>
          </p:cNvCxnSpPr>
          <p:nvPr/>
        </p:nvCxnSpPr>
        <p:spPr>
          <a:xfrm>
            <a:off x="3597673" y="3866360"/>
            <a:ext cx="975114" cy="494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17" idx="3"/>
            <a:endCxn id="39" idx="1"/>
          </p:cNvCxnSpPr>
          <p:nvPr/>
        </p:nvCxnSpPr>
        <p:spPr>
          <a:xfrm>
            <a:off x="3597673" y="3866360"/>
            <a:ext cx="975114" cy="940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597673" y="4539501"/>
            <a:ext cx="975114" cy="713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18" idx="3"/>
            <a:endCxn id="33" idx="1"/>
          </p:cNvCxnSpPr>
          <p:nvPr/>
        </p:nvCxnSpPr>
        <p:spPr>
          <a:xfrm>
            <a:off x="3597673" y="5672253"/>
            <a:ext cx="975114" cy="229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3597673" y="5902145"/>
            <a:ext cx="975114" cy="594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7" idx="3"/>
            <a:endCxn id="31" idx="1"/>
          </p:cNvCxnSpPr>
          <p:nvPr/>
        </p:nvCxnSpPr>
        <p:spPr>
          <a:xfrm flipV="1">
            <a:off x="3597673" y="6242378"/>
            <a:ext cx="975114" cy="254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>
            <a:off x="3597673" y="6496540"/>
            <a:ext cx="975114" cy="86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Google Shape;96;p13"/>
          <p:cNvSpPr/>
          <p:nvPr/>
        </p:nvSpPr>
        <p:spPr>
          <a:xfrm>
            <a:off x="8050484" y="6166342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관리자 계정</a:t>
            </a:r>
            <a:r>
              <a:rPr lang="ko" altLang="en-US" sz="1333" dirty="0" smtClean="0"/>
              <a:t> </a:t>
            </a:r>
            <a:r>
              <a:rPr lang="ko" altLang="en-US" sz="1333" dirty="0"/>
              <a:t>관리</a:t>
            </a:r>
            <a:endParaRPr sz="1333" dirty="0"/>
          </a:p>
        </p:txBody>
      </p:sp>
      <p:sp>
        <p:nvSpPr>
          <p:cNvPr id="58" name="Google Shape;96;p13"/>
          <p:cNvSpPr/>
          <p:nvPr/>
        </p:nvSpPr>
        <p:spPr>
          <a:xfrm>
            <a:off x="8050484" y="1546141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400" dirty="0" err="1"/>
              <a:t>메인화면</a:t>
            </a:r>
            <a:r>
              <a:rPr lang="ko-KR" altLang="en-US" sz="1400" dirty="0"/>
              <a:t> 관리</a:t>
            </a:r>
          </a:p>
          <a:p>
            <a:pPr algn="ctr"/>
            <a:r>
              <a:rPr lang="ko-KR" altLang="en-US" sz="1400" dirty="0"/>
              <a:t>(</a:t>
            </a:r>
            <a:r>
              <a:rPr lang="ko-KR" altLang="en-US" sz="1400" dirty="0" err="1"/>
              <a:t>캐러셀</a:t>
            </a:r>
            <a:r>
              <a:rPr lang="ko-KR" altLang="en-US" sz="1400" dirty="0"/>
              <a:t> 이미지)</a:t>
            </a:r>
          </a:p>
        </p:txBody>
      </p:sp>
      <p:cxnSp>
        <p:nvCxnSpPr>
          <p:cNvPr id="59" name="Google Shape;103;p13"/>
          <p:cNvCxnSpPr>
            <a:stCxn id="14" idx="1"/>
            <a:endCxn id="25" idx="3"/>
          </p:cNvCxnSpPr>
          <p:nvPr/>
        </p:nvCxnSpPr>
        <p:spPr>
          <a:xfrm flipH="1" flipV="1">
            <a:off x="6792413" y="1558279"/>
            <a:ext cx="1258071" cy="106346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" name="Google Shape;103;p13"/>
          <p:cNvCxnSpPr>
            <a:stCxn id="14" idx="1"/>
            <a:endCxn id="30" idx="3"/>
          </p:cNvCxnSpPr>
          <p:nvPr/>
        </p:nvCxnSpPr>
        <p:spPr>
          <a:xfrm flipH="1" flipV="1">
            <a:off x="6792413" y="2004597"/>
            <a:ext cx="1258071" cy="6171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" name="Google Shape;103;p13"/>
          <p:cNvCxnSpPr>
            <a:stCxn id="12" idx="1"/>
            <a:endCxn id="36" idx="3"/>
          </p:cNvCxnSpPr>
          <p:nvPr/>
        </p:nvCxnSpPr>
        <p:spPr>
          <a:xfrm flipH="1" flipV="1">
            <a:off x="6792413" y="2513166"/>
            <a:ext cx="1258071" cy="10178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" name="Google Shape;103;p13"/>
          <p:cNvCxnSpPr>
            <a:stCxn id="12" idx="1"/>
            <a:endCxn id="38" idx="3"/>
          </p:cNvCxnSpPr>
          <p:nvPr/>
        </p:nvCxnSpPr>
        <p:spPr>
          <a:xfrm flipH="1" flipV="1">
            <a:off x="6792413" y="3021734"/>
            <a:ext cx="1258071" cy="5093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103;p13"/>
          <p:cNvCxnSpPr>
            <a:stCxn id="29" idx="1"/>
            <a:endCxn id="21" idx="3"/>
          </p:cNvCxnSpPr>
          <p:nvPr/>
        </p:nvCxnSpPr>
        <p:spPr>
          <a:xfrm flipH="1" flipV="1">
            <a:off x="6792413" y="3914370"/>
            <a:ext cx="1258071" cy="55784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" name="Google Shape;103;p13"/>
          <p:cNvCxnSpPr>
            <a:stCxn id="13" idx="1"/>
            <a:endCxn id="33" idx="3"/>
          </p:cNvCxnSpPr>
          <p:nvPr/>
        </p:nvCxnSpPr>
        <p:spPr>
          <a:xfrm flipH="1">
            <a:off x="6792413" y="5585734"/>
            <a:ext cx="1258071" cy="3164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" name="Google Shape;103;p13"/>
          <p:cNvCxnSpPr>
            <a:stCxn id="13" idx="1"/>
            <a:endCxn id="31" idx="3"/>
          </p:cNvCxnSpPr>
          <p:nvPr/>
        </p:nvCxnSpPr>
        <p:spPr>
          <a:xfrm flipH="1">
            <a:off x="6792413" y="5585734"/>
            <a:ext cx="1258071" cy="6566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" name="Google Shape;103;p13"/>
          <p:cNvCxnSpPr>
            <a:stCxn id="13" idx="1"/>
            <a:endCxn id="32" idx="3"/>
          </p:cNvCxnSpPr>
          <p:nvPr/>
        </p:nvCxnSpPr>
        <p:spPr>
          <a:xfrm flipH="1">
            <a:off x="6792413" y="5585734"/>
            <a:ext cx="1258071" cy="9968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" name="Google Shape;104;p13"/>
          <p:cNvCxnSpPr>
            <a:stCxn id="7" idx="1"/>
            <a:endCxn id="29" idx="3"/>
          </p:cNvCxnSpPr>
          <p:nvPr/>
        </p:nvCxnSpPr>
        <p:spPr>
          <a:xfrm flipH="1">
            <a:off x="9920084" y="3445684"/>
            <a:ext cx="1362350" cy="10265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4244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00457521"/>
              </p:ext>
            </p:extLst>
          </p:nvPr>
        </p:nvGraphicFramePr>
        <p:xfrm>
          <a:off x="8834915" y="1699701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세미나 예약 리스트</a:t>
            </a: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585012" y="2095495"/>
            <a:ext cx="1541929" cy="367553"/>
            <a:chOff x="5585012" y="2095495"/>
            <a:chExt cx="1541929" cy="367553"/>
          </a:xfrm>
        </p:grpSpPr>
        <p:sp>
          <p:nvSpPr>
            <p:cNvPr id="9" name="직사각형 8"/>
            <p:cNvSpPr/>
            <p:nvPr/>
          </p:nvSpPr>
          <p:spPr>
            <a:xfrm>
              <a:off x="5585012" y="2095495"/>
              <a:ext cx="1541929" cy="3675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주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</a:t>
              </a:r>
            </a:p>
          </p:txBody>
        </p:sp>
        <p:sp>
          <p:nvSpPr>
            <p:cNvPr id="12" name="이등변 삼각형 11"/>
            <p:cNvSpPr/>
            <p:nvPr/>
          </p:nvSpPr>
          <p:spPr>
            <a:xfrm flipV="1">
              <a:off x="6822140" y="2227711"/>
              <a:ext cx="215154" cy="17481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585012" y="2463049"/>
            <a:ext cx="1541929" cy="513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주최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참</a:t>
            </a:r>
            <a:r>
              <a:rPr lang="ko-KR" altLang="en-US" sz="1400" dirty="0">
                <a:solidFill>
                  <a:schemeClr val="tx1"/>
                </a:solidFill>
              </a:rPr>
              <a:t>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세미나명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aphicFrame>
        <p:nvGraphicFramePr>
          <p:cNvPr id="2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058789542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세미나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조회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게스트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866659"/>
              </p:ext>
            </p:extLst>
          </p:nvPr>
        </p:nvGraphicFramePr>
        <p:xfrm>
          <a:off x="9037226" y="736572"/>
          <a:ext cx="2536708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36708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hj_user_w_myPage_semi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25218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672403961"/>
              </p:ext>
            </p:extLst>
          </p:nvPr>
        </p:nvGraphicFramePr>
        <p:xfrm>
          <a:off x="8817982" y="1969986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 smtClean="0"/>
                        <a:t>밋업</a:t>
                      </a:r>
                      <a:r>
                        <a:rPr lang="ko-KR" altLang="en-US" sz="1300" b="0" u="none" strike="noStrike" cap="none" dirty="0" smtClean="0"/>
                        <a:t> 예약</a:t>
                      </a:r>
                      <a:r>
                        <a:rPr lang="ko-KR" altLang="en-US" sz="1300" b="0" u="none" strike="noStrike" cap="none" baseline="0" dirty="0" smtClean="0"/>
                        <a:t> 리스트를 확인할 수 있음</a:t>
                      </a:r>
                      <a:r>
                        <a:rPr lang="en-US" altLang="ko-KR" sz="1300" b="0" u="none" strike="noStrike" cap="none" baseline="0" dirty="0" smtClean="0"/>
                        <a:t>, </a:t>
                      </a: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해당하는 </a:t>
                      </a:r>
                      <a:r>
                        <a:rPr lang="ko-KR" altLang="en-US" sz="1300" b="0" u="none" strike="noStrike" cap="none" dirty="0" err="1" smtClean="0"/>
                        <a:t>밋업의</a:t>
                      </a:r>
                      <a:r>
                        <a:rPr lang="ko-KR" altLang="en-US" sz="1300" b="0" u="none" strike="noStrike" cap="none" dirty="0" smtClean="0"/>
                        <a:t> 리스트가 불러와지고 클릭 시 </a:t>
                      </a:r>
                      <a:r>
                        <a:rPr lang="ko-KR" altLang="en-US" sz="1300" b="0" u="none" strike="noStrike" cap="none" dirty="0" err="1" smtClean="0"/>
                        <a:t>모달창을</a:t>
                      </a:r>
                      <a:r>
                        <a:rPr lang="ko-KR" altLang="en-US" sz="1300" b="0" u="none" strike="noStrike" cap="none" dirty="0" smtClean="0"/>
                        <a:t> 통해 정보 확인 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02975" y="3572453"/>
            <a:ext cx="277906" cy="264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8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462303520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476034"/>
              </p:ext>
            </p:extLst>
          </p:nvPr>
        </p:nvGraphicFramePr>
        <p:xfrm>
          <a:off x="9037225" y="7365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2579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931440388"/>
              </p:ext>
            </p:extLst>
          </p:nvPr>
        </p:nvGraphicFramePr>
        <p:xfrm>
          <a:off x="8843382" y="1752366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smtClean="0"/>
                        <a:t>예약한 세미나의 상세정보를 확인할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 smtClean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smtClean="0"/>
                        <a:t>게스트는 참여를 취소할 수 있음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914400" y="1353670"/>
            <a:ext cx="7234517" cy="4966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39352" y="1515035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밋</a:t>
            </a:r>
            <a:r>
              <a:rPr lang="ko-KR" altLang="en-US" dirty="0" err="1"/>
              <a:t>업</a:t>
            </a:r>
            <a:r>
              <a:rPr lang="ko-KR" altLang="en-US" dirty="0" smtClean="0"/>
              <a:t> 예약 리스트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541929" y="3065929"/>
            <a:ext cx="5495365" cy="3101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541928" y="3074894"/>
            <a:ext cx="5495365" cy="4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세미나명</a:t>
            </a:r>
            <a:r>
              <a:rPr lang="ko-KR" altLang="en-US" sz="1200" dirty="0" smtClean="0">
                <a:solidFill>
                  <a:schemeClr val="tx1"/>
                </a:solidFill>
              </a:rPr>
              <a:t>       장소        날짜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         신청자 수          결제상태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80882" y="1818037"/>
            <a:ext cx="5356412" cy="403771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2095495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밋</a:t>
            </a:r>
            <a:r>
              <a:rPr lang="ko-KR" altLang="en-US" sz="1200" dirty="0" err="1"/>
              <a:t>업</a:t>
            </a:r>
            <a:r>
              <a:rPr lang="ko-KR" altLang="en-US" sz="1200" dirty="0" err="1" smtClean="0"/>
              <a:t>명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828800" y="2581166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장</a:t>
            </a:r>
            <a:r>
              <a:rPr lang="ko-KR" altLang="en-US" sz="1200"/>
              <a:t>소</a:t>
            </a:r>
            <a:r>
              <a:rPr lang="ko-KR" altLang="en-US" sz="120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29004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시</a:t>
            </a:r>
            <a:r>
              <a:rPr lang="ko-KR" altLang="en-US" sz="1200" dirty="0"/>
              <a:t>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2936394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날</a:t>
            </a:r>
            <a:r>
              <a:rPr lang="ko-KR" altLang="en-US" sz="1200" dirty="0"/>
              <a:t>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8800" y="3698393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신청자 수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828800" y="4164557"/>
            <a:ext cx="253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결제상태 </a:t>
            </a:r>
            <a:r>
              <a:rPr lang="en-US" altLang="ko-KR" sz="1200" dirty="0" smtClean="0"/>
              <a:t>:  ----------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42846" y="1926512"/>
            <a:ext cx="28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8782" y="5414682"/>
            <a:ext cx="515472" cy="304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828800" y="1884367"/>
            <a:ext cx="215153" cy="226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graphicFrame>
        <p:nvGraphicFramePr>
          <p:cNvPr id="2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063955755"/>
              </p:ext>
            </p:extLst>
          </p:nvPr>
        </p:nvGraphicFramePr>
        <p:xfrm>
          <a:off x="1898479" y="205423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밋업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예약 리스트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조회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233675"/>
              </p:ext>
            </p:extLst>
          </p:nvPr>
        </p:nvGraphicFramePr>
        <p:xfrm>
          <a:off x="9037225" y="736572"/>
          <a:ext cx="2739907" cy="6553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39907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600" b="0" u="none" strike="noStrike" cap="none" dirty="0" err="1" smtClean="0">
                          <a:solidFill>
                            <a:schemeClr val="dk1"/>
                          </a:solidFill>
                        </a:rPr>
                        <a:t>hj_user_w_myPage_meetup</a:t>
                      </a:r>
                      <a:endParaRPr lang="en-US" altLang="ko-KR" sz="1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66397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5610" y="2492896"/>
            <a:ext cx="702078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spc="300" dirty="0">
                <a:solidFill>
                  <a:schemeClr val="bg1"/>
                </a:solidFill>
                <a:latin typeface="Microsoft Yi Baiti" pitchFamily="66" charset="0"/>
                <a:ea typeface="KoPub돋움체 Medium" pitchFamily="18" charset="-127"/>
              </a:rPr>
              <a:t>김현태</a:t>
            </a:r>
            <a:endParaRPr lang="en-US" altLang="ko-KR" sz="2800" b="1" spc="300" dirty="0">
              <a:solidFill>
                <a:schemeClr val="bg1"/>
              </a:solidFill>
              <a:latin typeface="Microsoft Yi Baiti" pitchFamily="66" charset="0"/>
              <a:ea typeface="KoPub돋움체 Mediu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8597" y="4149080"/>
            <a:ext cx="7254806" cy="2616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7000"/>
                  </a:schemeClr>
                </a:solidFill>
                <a:latin typeface="나눔바른고딕 Light" pitchFamily="50" charset="-127"/>
                <a:ea typeface="나눔바른고딕 Light" pitchFamily="50" charset="-127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384180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5616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카테고리 선택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 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제목 입력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, 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내용 입력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,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or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비공개 구분 선택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하여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비공개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의 경우 비공개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글입니다로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" y="1583264"/>
            <a:ext cx="8108830" cy="186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904010" y="1642533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Q&amp;A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4" y="3113087"/>
            <a:ext cx="7881464" cy="112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866468" y="2624667"/>
            <a:ext cx="1066800" cy="48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794005" y="2421467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제목 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19406" y="2767277"/>
            <a:ext cx="49107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제목을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5801" y="3243065"/>
            <a:ext cx="728133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</a:t>
            </a:r>
            <a:r>
              <a:rPr lang="ko-KR" altLang="en-US" sz="800">
                <a:solidFill>
                  <a:schemeClr val="tx1"/>
                </a:solidFill>
              </a:rPr>
              <a:t>용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입력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1203" y="3556663"/>
            <a:ext cx="516464" cy="194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내용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3" y="4114570"/>
            <a:ext cx="8286935" cy="215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Google Shape;173;g7c553259d1_0_81"/>
          <p:cNvSpPr/>
          <p:nvPr/>
        </p:nvSpPr>
        <p:spPr>
          <a:xfrm>
            <a:off x="45438" y="3053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98310" y="2184404"/>
            <a:ext cx="7721600" cy="1930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Google Shape;173;g7c553259d1_0_81"/>
          <p:cNvSpPr/>
          <p:nvPr/>
        </p:nvSpPr>
        <p:spPr>
          <a:xfrm>
            <a:off x="45438" y="493329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8310" y="4173838"/>
            <a:ext cx="7721600" cy="171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453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구현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" y="1935165"/>
            <a:ext cx="7932412" cy="344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Google Shape;173;g7c553259d1_0_81"/>
          <p:cNvSpPr/>
          <p:nvPr/>
        </p:nvSpPr>
        <p:spPr>
          <a:xfrm>
            <a:off x="67734" y="48753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7164" y="4707489"/>
            <a:ext cx="7721600" cy="66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ht_user_w_qna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914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등록된 공지사항 목록을 테이블 형식으로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글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10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단위 페이지 </a:t>
                      </a:r>
                      <a:r>
                        <a:rPr lang="ko-KR" altLang="en-US" sz="1500" b="0" i="0" u="none" strike="noStrike" cap="none" noProof="0" dirty="0" err="1" smtClean="0">
                          <a:latin typeface="Malgun Gothic"/>
                          <a:ea typeface="Malgun Gothic"/>
                        </a:rPr>
                        <a:t>네이션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 구현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61127" y="2691866"/>
          <a:ext cx="6376940" cy="2592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7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53533"/>
                <a:gridCol w="32525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안내 알림을 받지 못했어요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3000003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당일 예약은 불가능한가요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2020-03-17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3000002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이용에 문의가 있어요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2020-03-01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3000001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호스트에게 질문을 하고 싶어요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2020-02-19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/>
                        <a:t>adminX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65999" y="5526703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Google Shape;173;g7c553259d1_0_81"/>
          <p:cNvSpPr/>
          <p:nvPr/>
        </p:nvSpPr>
        <p:spPr>
          <a:xfrm>
            <a:off x="1324351" y="38128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84864" y="2573867"/>
            <a:ext cx="6811030" cy="2802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454400" y="5468640"/>
            <a:ext cx="2650067" cy="665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Google Shape;173;g7c553259d1_0_81"/>
          <p:cNvSpPr/>
          <p:nvPr/>
        </p:nvSpPr>
        <p:spPr>
          <a:xfrm>
            <a:off x="3083976" y="563775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255932" y="5502508"/>
            <a:ext cx="736600" cy="347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6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Q&amp;A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96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688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3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제목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클릭하면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summary, detail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태그 형식으로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Q&amp;A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내용 표시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답변하기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답변 등록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,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수정 및 삭제 기능 포함한 화면 호출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삭제하시겠습니까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? 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확인 후 삭제 처리</a:t>
                      </a:r>
                      <a:endParaRPr lang="ko-KR" altLang="en-US" sz="1500" b="0" i="0" u="none" strike="noStrike" cap="none" noProof="0" dirty="0" smtClean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4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0467"/>
                <a:gridCol w="33109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407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카테고리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네이버페이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포인트로 결제했는데 현금영수증을 발급받을 수 있나요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500" dirty="0" smtClean="0">
                <a:solidFill>
                  <a:schemeClr val="tx1"/>
                </a:solidFill>
              </a:rPr>
              <a:t> 관리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959599" y="4554873"/>
            <a:ext cx="673746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답변하기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Google Shape;173;g7c553259d1_0_81"/>
          <p:cNvSpPr/>
          <p:nvPr/>
        </p:nvSpPr>
        <p:spPr>
          <a:xfrm>
            <a:off x="1130666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74800" y="2489200"/>
            <a:ext cx="6797193" cy="2861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Q&amp;A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509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4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Q&amp;A</a:t>
                      </a:r>
                      <a:r>
                        <a:rPr lang="en-US" altLang="en-US" sz="1500" b="0" i="0" u="none" strike="noStrike" cap="none" baseline="0" noProof="0" dirty="0" smtClean="0">
                          <a:latin typeface="맑은 고딕"/>
                        </a:rPr>
                        <a:t>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상세 내용 호출 및 답변 등록 가능한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input text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등록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답변 등록 완료</a:t>
                      </a:r>
                      <a:endParaRPr lang="en-US" altLang="ko-KR" sz="1500" b="0" i="0" u="none" strike="noStrike" cap="none" baseline="0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닫기 </a:t>
                      </a:r>
                      <a:r>
                        <a:rPr lang="en-US" altLang="ko-KR" sz="1500" b="0" i="0" u="none" strike="noStrike" cap="none" baseline="0" noProof="0" dirty="0" smtClean="0">
                          <a:latin typeface="맑은 고딕"/>
                        </a:rPr>
                        <a:t>– 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호출 된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맑은 고딕"/>
                        </a:rPr>
                        <a:t>모달창</a:t>
                      </a:r>
                      <a:r>
                        <a:rPr lang="ko-KR" altLang="en-US" sz="1500" b="0" i="0" u="none" strike="noStrike" cap="none" baseline="0" noProof="0" dirty="0" smtClean="0">
                          <a:latin typeface="맑은 고딕"/>
                        </a:rPr>
                        <a:t> 닫기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0" y="1535502"/>
            <a:ext cx="8277103" cy="464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843294" y="2573867"/>
          <a:ext cx="6376940" cy="2640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71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0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04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코드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작성일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1000005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4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목요일 고객센터 휴무 안내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2020-03-31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admin01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7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안녕하세요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이용자님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운영팀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원활한 서비스 제공을 위해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점검이 진행됩니다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21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  <a:endParaRPr lang="ko-KR" altLang="en-US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시간동안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서비스 이용이 원활하지 않을 수 있습니다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더욱 나은 서비스 제공을 위해 최선을 다하는 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e-Zone</a:t>
                      </a: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되겠습니다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감사합니다</a:t>
                      </a:r>
                      <a:r>
                        <a:rPr lang="en-US" altLang="ko-KR" sz="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ctr"/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1000004</a:t>
                      </a:r>
                      <a:endParaRPr lang="ko-KR" alt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네이버톡톡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종료되고 사용에 더욱 편리한 방식으로 변경됩니다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2020-03-30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admin02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91" y="5502508"/>
            <a:ext cx="18383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86676" y="2150533"/>
            <a:ext cx="3191933" cy="423334"/>
          </a:xfrm>
          <a:prstGeom prst="rect">
            <a:avLst/>
          </a:prstGeom>
          <a:solidFill>
            <a:srgbClr val="FB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tx1"/>
                </a:solidFill>
              </a:rPr>
              <a:t>공지사항 관리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7831" y="4554873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</a:t>
            </a:r>
            <a:r>
              <a:rPr lang="ko-KR" altLang="en-US" sz="8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59598" y="5531490"/>
            <a:ext cx="516467" cy="2733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84143" y="4554872"/>
            <a:ext cx="415513" cy="2205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4" y="1906060"/>
            <a:ext cx="5884435" cy="410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666999" y="2408767"/>
            <a:ext cx="1735667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 등록하기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24113" y="2963333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09288" y="3775655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28342" y="4266527"/>
            <a:ext cx="698490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Q&amp;A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908291" y="3691467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0" name="직사각형 19"/>
          <p:cNvSpPr/>
          <p:nvPr/>
        </p:nvSpPr>
        <p:spPr>
          <a:xfrm>
            <a:off x="3908300" y="4173393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dk1"/>
                </a:solidFill>
              </a:rPr>
              <a:t>네이버페이</a:t>
            </a:r>
            <a:r>
              <a:rPr lang="ko-KR" altLang="en-US" sz="800" dirty="0">
                <a:solidFill>
                  <a:schemeClr val="dk1"/>
                </a:solidFill>
              </a:rPr>
              <a:t> 포인트로 결제했는데 현금영수증을 발급받을 수 있나요</a:t>
            </a:r>
            <a:r>
              <a:rPr lang="en-US" altLang="ko-KR" sz="800" dirty="0">
                <a:solidFill>
                  <a:schemeClr val="dk1"/>
                </a:solidFill>
              </a:rPr>
              <a:t>?</a:t>
            </a:r>
            <a:endParaRPr lang="ko-KR" altLang="en-US" sz="800" dirty="0"/>
          </a:p>
        </p:txBody>
      </p:sp>
      <p:sp>
        <p:nvSpPr>
          <p:cNvPr id="21" name="직사각형 20"/>
          <p:cNvSpPr/>
          <p:nvPr/>
        </p:nvSpPr>
        <p:spPr>
          <a:xfrm>
            <a:off x="2404552" y="4757782"/>
            <a:ext cx="982124" cy="23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solidFill>
                  <a:schemeClr val="tx1"/>
                </a:solidFill>
              </a:rPr>
              <a:t>Q&amp;A </a:t>
            </a:r>
            <a:r>
              <a:rPr lang="ko-KR" altLang="en-US" sz="1300" dirty="0" smtClean="0">
                <a:solidFill>
                  <a:schemeClr val="tx1"/>
                </a:solidFill>
              </a:rPr>
              <a:t>답변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08291" y="4664648"/>
            <a:ext cx="3119042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/>
          </a:p>
        </p:txBody>
      </p:sp>
      <p:sp>
        <p:nvSpPr>
          <p:cNvPr id="6" name="직사각형 5"/>
          <p:cNvSpPr/>
          <p:nvPr/>
        </p:nvSpPr>
        <p:spPr>
          <a:xfrm>
            <a:off x="5528733" y="5164667"/>
            <a:ext cx="482600" cy="366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82267" y="5181602"/>
            <a:ext cx="465666" cy="262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5" name="Google Shape;173;g7c553259d1_0_81"/>
          <p:cNvSpPr/>
          <p:nvPr/>
        </p:nvSpPr>
        <p:spPr>
          <a:xfrm>
            <a:off x="1232270" y="37943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727200" y="1761067"/>
            <a:ext cx="6307667" cy="4343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7" name="Google Shape;165;g7c553259d1_0_81"/>
          <p:cNvGraphicFramePr/>
          <p:nvPr>
            <p:extLst/>
          </p:nvPr>
        </p:nvGraphicFramePr>
        <p:xfrm>
          <a:off x="1678361" y="264840"/>
          <a:ext cx="6048672" cy="8640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="0" u="none" strike="noStrike" cap="none" dirty="0" smtClean="0">
                          <a:solidFill>
                            <a:schemeClr val="dk1"/>
                          </a:solidFill>
                        </a:rPr>
                        <a:t>게시판 관리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– Q&amp;A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관리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8015065" y="480864"/>
          <a:ext cx="1944216" cy="640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44216"/>
              </a:tblGrid>
              <a:tr h="168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168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ht_admin_qna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74304" marR="74304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632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74113" y="183820"/>
            <a:ext cx="8781398" cy="724900"/>
          </a:xfrm>
        </p:spPr>
        <p:txBody>
          <a:bodyPr>
            <a:normAutofit/>
          </a:bodyPr>
          <a:lstStyle/>
          <a:p>
            <a:r>
              <a:rPr lang="ko-KR" altLang="en-US" sz="3000" dirty="0" smtClean="0">
                <a:solidFill>
                  <a:schemeClr val="bg1"/>
                </a:solidFill>
              </a:rPr>
              <a:t>이번 주 </a:t>
            </a:r>
            <a:r>
              <a:rPr lang="en-US" altLang="ko-KR" sz="3000" dirty="0" smtClean="0">
                <a:solidFill>
                  <a:schemeClr val="bg1"/>
                </a:solidFill>
              </a:rPr>
              <a:t>Feedback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82832" y="1244377"/>
            <a:ext cx="10632893" cy="48413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200" dirty="0" smtClean="0"/>
              <a:t>Replace with your own text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596859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3923" y="2852936"/>
            <a:ext cx="5033717" cy="2145310"/>
          </a:xfrm>
        </p:spPr>
        <p:txBody>
          <a:bodyPr/>
          <a:lstStyle/>
          <a:p>
            <a:r>
              <a:rPr lang="ko-KR" altLang="en-US" b="1" dirty="0" smtClean="0"/>
              <a:t>요구사항 정의</a:t>
            </a:r>
            <a:endParaRPr lang="ko-KR" altLang="en-US" b="1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7110113" y="4201323"/>
            <a:ext cx="405645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2500" dirty="0"/>
              <a:t>지식공유 플랫폼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63245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6000" dirty="0"/>
              <a:t>THANK </a:t>
            </a:r>
            <a:r>
              <a:rPr lang="en-US" altLang="ko-KR" sz="6000" dirty="0" smtClean="0"/>
              <a:t/>
            </a:r>
            <a:br>
              <a:rPr lang="en-US" altLang="ko-KR" sz="6000" dirty="0" smtClean="0"/>
            </a:br>
            <a:r>
              <a:rPr lang="en-US" altLang="ko-KR" sz="6000" dirty="0" smtClean="0"/>
              <a:t>YOU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8157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기범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924050"/>
            <a:ext cx="11644141" cy="3425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120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서희</a:t>
            </a:r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92" y="2109787"/>
            <a:ext cx="11776075" cy="2992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243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2719</Words>
  <Application>Microsoft Office PowerPoint</Application>
  <PresentationFormat>사용자 지정</PresentationFormat>
  <Paragraphs>1118</Paragraphs>
  <Slides>70</Slides>
  <Notes>25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71" baseType="lpstr">
      <vt:lpstr>Office 테마</vt:lpstr>
      <vt:lpstr>e – Zone </vt:lpstr>
      <vt:lpstr>목차</vt:lpstr>
      <vt:lpstr>주제 선정 이유</vt:lpstr>
      <vt:lpstr>주제 선정 이유</vt:lpstr>
      <vt:lpstr>유저 플로우 </vt:lpstr>
      <vt:lpstr>유저 플로우</vt:lpstr>
      <vt:lpstr>요구사항 정의</vt:lpstr>
      <vt:lpstr>요구사항 정의 - 기범</vt:lpstr>
      <vt:lpstr>요구사항 정의 - 서희</vt:lpstr>
      <vt:lpstr>요구사항 정의 - 형준</vt:lpstr>
      <vt:lpstr>요구사항 정의 - 현태</vt:lpstr>
      <vt:lpstr>DB 설계 초안</vt:lpstr>
      <vt:lpstr>DB 설계 초안</vt:lpstr>
      <vt:lpstr>화면 설계 및 구현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이번 주 Feedback</vt:lpstr>
      <vt:lpstr>THANK 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 – Zone </dc:title>
  <dc:creator>507-07</dc:creator>
  <cp:lastModifiedBy>507-06</cp:lastModifiedBy>
  <cp:revision>9</cp:revision>
  <dcterms:created xsi:type="dcterms:W3CDTF">2020-04-02T06:13:26Z</dcterms:created>
  <dcterms:modified xsi:type="dcterms:W3CDTF">2020-02-02T07:56:48Z</dcterms:modified>
</cp:coreProperties>
</file>